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4"/>
    <p:sldMasterId id="2147483651" r:id="rId5"/>
  </p:sldMasterIdLst>
  <p:notesMasterIdLst>
    <p:notesMasterId r:id="rId29"/>
  </p:notesMasterIdLst>
  <p:sldIdLst>
    <p:sldId id="256"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Lst>
  <p:sldSz cx="12192000" cy="6858000"/>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iqgGVw2oa+8993I+jqBGvzHq759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80D560-8A4B-454B-8CB2-86E9D016D17A}" v="30" dt="2022-09-28T19:05:50.135"/>
    <p1510:client id="{A53F8D7B-E2D8-4AEF-9FCD-661FB0857AC4}" v="2" dt="2022-09-28T19:34:06.0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74"/>
    <p:restoredTop sz="94694"/>
  </p:normalViewPr>
  <p:slideViewPr>
    <p:cSldViewPr snapToGrid="0">
      <p:cViewPr varScale="1">
        <p:scale>
          <a:sx n="117" d="100"/>
          <a:sy n="117" d="100"/>
        </p:scale>
        <p:origin x="664" y="168"/>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31" Type="http://customschemas.google.com/relationships/presentationmetadata" Target="meta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5" Type="http://schemas.openxmlformats.org/officeDocument/2006/relationships/tableStyles" Target="tableStyles.xml"/><Relationship Id="rId8" Type="http://schemas.openxmlformats.org/officeDocument/2006/relationships/slide" Target="slides/slide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2"/>
            <a:ext cx="3038475" cy="465138"/>
          </a:xfrm>
          <a:prstGeom prst="rect">
            <a:avLst/>
          </a:prstGeom>
          <a:noFill/>
          <a:ln>
            <a:noFill/>
          </a:ln>
        </p:spPr>
        <p:txBody>
          <a:bodyPr spcFirstLastPara="1" wrap="square" lIns="93150" tIns="46575" rIns="93150" bIns="46575"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338" y="2"/>
            <a:ext cx="3038475" cy="465138"/>
          </a:xfrm>
          <a:prstGeom prst="rect">
            <a:avLst/>
          </a:prstGeom>
          <a:noFill/>
          <a:ln>
            <a:noFill/>
          </a:ln>
        </p:spPr>
        <p:txBody>
          <a:bodyPr spcFirstLastPara="1" wrap="square" lIns="93150" tIns="46575" rIns="93150" bIns="46575"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lvl1pPr marL="457200" marR="0" lvl="0"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1pPr>
            <a:lvl2pPr marL="914400" marR="0" lvl="1"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2pPr>
            <a:lvl3pPr marL="1371600" marR="0" lvl="2"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3pPr>
            <a:lvl4pPr marL="1828800" marR="0" lvl="3"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4pPr>
            <a:lvl5pPr marL="2286000" marR="0" lvl="4"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475" cy="465138"/>
          </a:xfrm>
          <a:prstGeom prst="rect">
            <a:avLst/>
          </a:prstGeom>
          <a:noFill/>
          <a:ln>
            <a:noFill/>
          </a:ln>
        </p:spPr>
        <p:txBody>
          <a:bodyPr spcFirstLastPara="1" wrap="square" lIns="93150" tIns="46575" rIns="93150" bIns="46575"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84" name="Google Shape;84;p1: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p>
            <a:pPr marL="0" lvl="0" indent="0" algn="l" rtl="0">
              <a:spcBef>
                <a:spcPts val="0"/>
              </a:spcBef>
              <a:spcAft>
                <a:spcPts val="0"/>
              </a:spcAft>
              <a:buNone/>
            </a:pPr>
            <a:endParaRPr/>
          </a:p>
        </p:txBody>
      </p:sp>
      <p:sp>
        <p:nvSpPr>
          <p:cNvPr id="85" name="Google Shape;85;p1: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a:t>USA withdrew from EITI in 2017</a:t>
            </a:r>
          </a:p>
          <a:p>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7753944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a:t>Old site- lots of scrolling to find what you need. Unclear what’s important.</a:t>
            </a:r>
          </a:p>
          <a:p>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42146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a:t>New site- cards are sorted by level of use/importance. Less scrolling. </a:t>
            </a: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a:t>Announcements are now on the right side so they don’t take up the entire screen. </a:t>
            </a: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a:t>Heading levels to help with screen readers.</a:t>
            </a:r>
          </a:p>
          <a:p>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1131769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6" name="Google Shape;16;p4"/>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17" name="Google Shape;17;p4"/>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18" name="Google Shape;18;p4"/>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1" name="Google Shape;21;p4"/>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2" name="Google Shape;22;p4"/>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pic>
        <p:nvPicPr>
          <p:cNvPr id="2" name="Picture 1" descr="A picture containing text, clipart&#10;&#10;Description automatically generated">
            <a:extLst>
              <a:ext uri="{FF2B5EF4-FFF2-40B4-BE49-F238E27FC236}">
                <a16:creationId xmlns:a16="http://schemas.microsoft.com/office/drawing/2014/main" id="{F1909554-34F5-DAEF-6D1E-1ABB4A1E5140}"/>
              </a:ext>
            </a:extLst>
          </p:cNvPr>
          <p:cNvPicPr>
            <a:picLocks noChangeAspect="1"/>
          </p:cNvPicPr>
          <p:nvPr userDrawn="1"/>
        </p:nvPicPr>
        <p:blipFill>
          <a:blip r:embed="rId2"/>
          <a:stretch>
            <a:fillRect/>
          </a:stretch>
        </p:blipFill>
        <p:spPr>
          <a:xfrm>
            <a:off x="8951218" y="3106002"/>
            <a:ext cx="1453896" cy="913191"/>
          </a:xfrm>
          <a:prstGeom prst="rect">
            <a:avLst/>
          </a:prstGeom>
        </p:spPr>
      </p:pic>
      <p:pic>
        <p:nvPicPr>
          <p:cNvPr id="4" name="Google Shape;19;p4" descr="GSA Starmark logo">
            <a:extLst>
              <a:ext uri="{FF2B5EF4-FFF2-40B4-BE49-F238E27FC236}">
                <a16:creationId xmlns:a16="http://schemas.microsoft.com/office/drawing/2014/main" id="{1B5092B4-0BDA-8910-C32A-5AF9E87C3E26}"/>
              </a:ext>
            </a:extLst>
          </p:cNvPr>
          <p:cNvPicPr preferRelativeResize="0"/>
          <p:nvPr userDrawn="1"/>
        </p:nvPicPr>
        <p:blipFill rotWithShape="1">
          <a:blip r:embed="rId3">
            <a:alphaModFix/>
          </a:blip>
          <a:srcRect/>
          <a:stretch/>
        </p:blipFill>
        <p:spPr>
          <a:xfrm>
            <a:off x="7850133" y="3111500"/>
            <a:ext cx="914400" cy="914400"/>
          </a:xfrm>
          <a:prstGeom prst="rect">
            <a:avLst/>
          </a:prstGeom>
          <a:noFill/>
          <a:ln>
            <a:noFill/>
          </a:ln>
        </p:spPr>
      </p:pic>
      <p:pic>
        <p:nvPicPr>
          <p:cNvPr id="5" name="Google Shape;20;p4" descr="Seal of the CIO Council">
            <a:extLst>
              <a:ext uri="{FF2B5EF4-FFF2-40B4-BE49-F238E27FC236}">
                <a16:creationId xmlns:a16="http://schemas.microsoft.com/office/drawing/2014/main" id="{E8F7A8EC-300E-86C4-E437-E18FBDDB3350}"/>
              </a:ext>
            </a:extLst>
          </p:cNvPr>
          <p:cNvPicPr preferRelativeResize="0"/>
          <p:nvPr userDrawn="1"/>
        </p:nvPicPr>
        <p:blipFill rotWithShape="1">
          <a:blip r:embed="rId4">
            <a:alphaModFix/>
          </a:blip>
          <a:srcRect/>
          <a:stretch/>
        </p:blipFill>
        <p:spPr>
          <a:xfrm>
            <a:off x="10591800" y="3073563"/>
            <a:ext cx="979610" cy="97807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457200" y="1371600"/>
            <a:ext cx="112776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8" name="Google Shape;38;p6"/>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2 Content Columns">
  <p:cSld name="Title and 2 Content Columns">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1" name="Google Shape;41;p8"/>
          <p:cNvSpPr txBox="1">
            <a:spLocks noGrp="1"/>
          </p:cNvSpPr>
          <p:nvPr>
            <p:ph type="body" idx="1"/>
          </p:nvPr>
        </p:nvSpPr>
        <p:spPr>
          <a:xfrm>
            <a:off x="457200" y="1371600"/>
            <a:ext cx="54864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2" name="Google Shape;42;p8"/>
          <p:cNvSpPr txBox="1">
            <a:spLocks noGrp="1"/>
          </p:cNvSpPr>
          <p:nvPr>
            <p:ph type="body" idx="2"/>
          </p:nvPr>
        </p:nvSpPr>
        <p:spPr>
          <a:xfrm>
            <a:off x="6248400" y="1371600"/>
            <a:ext cx="548640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3" name="Google Shape;43;p8"/>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2 Content Columns + Headings">
  <p:cSld name="Title and 2 Content Columns + Headings">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6" name="Google Shape;46;p9"/>
          <p:cNvSpPr txBox="1">
            <a:spLocks noGrp="1"/>
          </p:cNvSpPr>
          <p:nvPr>
            <p:ph type="body" idx="1"/>
          </p:nvPr>
        </p:nvSpPr>
        <p:spPr>
          <a:xfrm>
            <a:off x="457200" y="1371600"/>
            <a:ext cx="5486400" cy="76200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7" name="Google Shape;47;p9"/>
          <p:cNvSpPr txBox="1">
            <a:spLocks noGrp="1"/>
          </p:cNvSpPr>
          <p:nvPr>
            <p:ph type="body" idx="2"/>
          </p:nvPr>
        </p:nvSpPr>
        <p:spPr>
          <a:xfrm>
            <a:off x="457200" y="2286000"/>
            <a:ext cx="548640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8" name="Google Shape;48;p9"/>
          <p:cNvSpPr txBox="1">
            <a:spLocks noGrp="1"/>
          </p:cNvSpPr>
          <p:nvPr>
            <p:ph type="body" idx="3"/>
          </p:nvPr>
        </p:nvSpPr>
        <p:spPr>
          <a:xfrm>
            <a:off x="6250806" y="1371600"/>
            <a:ext cx="5486400" cy="762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9" name="Google Shape;49;p9"/>
          <p:cNvSpPr txBox="1">
            <a:spLocks noGrp="1"/>
          </p:cNvSpPr>
          <p:nvPr>
            <p:ph type="body" idx="4"/>
          </p:nvPr>
        </p:nvSpPr>
        <p:spPr>
          <a:xfrm>
            <a:off x="6248400" y="2286000"/>
            <a:ext cx="5486400" cy="4038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0" name="Google Shape;50;p9"/>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3 Content Columns">
  <p:cSld name="Title and 3 Content Columns">
    <p:spTree>
      <p:nvGrpSpPr>
        <p:cNvPr id="1" name="Shape 51"/>
        <p:cNvGrpSpPr/>
        <p:nvPr/>
      </p:nvGrpSpPr>
      <p:grpSpPr>
        <a:xfrm>
          <a:off x="0" y="0"/>
          <a:ext cx="0" cy="0"/>
          <a:chOff x="0" y="0"/>
          <a:chExt cx="0" cy="0"/>
        </a:xfrm>
      </p:grpSpPr>
      <p:sp>
        <p:nvSpPr>
          <p:cNvPr id="52" name="Google Shape;52;p10"/>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3" name="Google Shape;53;p10"/>
          <p:cNvSpPr txBox="1">
            <a:spLocks noGrp="1"/>
          </p:cNvSpPr>
          <p:nvPr>
            <p:ph type="body" idx="1"/>
          </p:nvPr>
        </p:nvSpPr>
        <p:spPr>
          <a:xfrm>
            <a:off x="457200" y="1371600"/>
            <a:ext cx="347472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4" name="Google Shape;54;p10"/>
          <p:cNvSpPr txBox="1">
            <a:spLocks noGrp="1"/>
          </p:cNvSpPr>
          <p:nvPr>
            <p:ph type="body" idx="2"/>
          </p:nvPr>
        </p:nvSpPr>
        <p:spPr>
          <a:xfrm>
            <a:off x="435864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5" name="Google Shape;55;p10"/>
          <p:cNvSpPr txBox="1">
            <a:spLocks noGrp="1"/>
          </p:cNvSpPr>
          <p:nvPr>
            <p:ph type="body" idx="3"/>
          </p:nvPr>
        </p:nvSpPr>
        <p:spPr>
          <a:xfrm>
            <a:off x="822960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6" name="Google Shape;56;p10"/>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3 Content Columns + Headings">
  <p:cSld name="Title and 3 Content Columns + Headings">
    <p:spTree>
      <p:nvGrpSpPr>
        <p:cNvPr id="1" name="Shape 57"/>
        <p:cNvGrpSpPr/>
        <p:nvPr/>
      </p:nvGrpSpPr>
      <p:grpSpPr>
        <a:xfrm>
          <a:off x="0" y="0"/>
          <a:ext cx="0" cy="0"/>
          <a:chOff x="0" y="0"/>
          <a:chExt cx="0" cy="0"/>
        </a:xfrm>
      </p:grpSpPr>
      <p:sp>
        <p:nvSpPr>
          <p:cNvPr id="58" name="Google Shape;58;p11"/>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9" name="Google Shape;59;p11"/>
          <p:cNvSpPr txBox="1">
            <a:spLocks noGrp="1"/>
          </p:cNvSpPr>
          <p:nvPr>
            <p:ph type="body" idx="1"/>
          </p:nvPr>
        </p:nvSpPr>
        <p:spPr>
          <a:xfrm>
            <a:off x="4572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0" name="Google Shape;60;p11"/>
          <p:cNvSpPr txBox="1">
            <a:spLocks noGrp="1"/>
          </p:cNvSpPr>
          <p:nvPr>
            <p:ph type="body" idx="2"/>
          </p:nvPr>
        </p:nvSpPr>
        <p:spPr>
          <a:xfrm>
            <a:off x="4572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1" name="Google Shape;61;p11"/>
          <p:cNvSpPr txBox="1">
            <a:spLocks noGrp="1"/>
          </p:cNvSpPr>
          <p:nvPr>
            <p:ph type="body" idx="3"/>
          </p:nvPr>
        </p:nvSpPr>
        <p:spPr>
          <a:xfrm>
            <a:off x="4358640" y="1374808"/>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2" name="Google Shape;62;p11"/>
          <p:cNvSpPr txBox="1">
            <a:spLocks noGrp="1"/>
          </p:cNvSpPr>
          <p:nvPr>
            <p:ph type="body" idx="4"/>
          </p:nvPr>
        </p:nvSpPr>
        <p:spPr>
          <a:xfrm>
            <a:off x="435864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3" name="Google Shape;63;p11"/>
          <p:cNvSpPr txBox="1">
            <a:spLocks noGrp="1"/>
          </p:cNvSpPr>
          <p:nvPr>
            <p:ph type="body" idx="5"/>
          </p:nvPr>
        </p:nvSpPr>
        <p:spPr>
          <a:xfrm>
            <a:off x="82296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4" name="Google Shape;64;p11"/>
          <p:cNvSpPr txBox="1">
            <a:spLocks noGrp="1"/>
          </p:cNvSpPr>
          <p:nvPr>
            <p:ph type="body" idx="6"/>
          </p:nvPr>
        </p:nvSpPr>
        <p:spPr>
          <a:xfrm>
            <a:off x="82296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5" name="Google Shape;65;p11"/>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66"/>
        <p:cNvGrpSpPr/>
        <p:nvPr/>
      </p:nvGrpSpPr>
      <p:grpSpPr>
        <a:xfrm>
          <a:off x="0" y="0"/>
          <a:ext cx="0" cy="0"/>
          <a:chOff x="0" y="0"/>
          <a:chExt cx="0" cy="0"/>
        </a:xfrm>
      </p:grpSpPr>
      <p:sp>
        <p:nvSpPr>
          <p:cNvPr id="67" name="Google Shape;67;p12"/>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68" name="Google Shape;68;p12"/>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4.xml"/><Relationship Id="rId7"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
          <p:cNvSpPr/>
          <p:nvPr/>
        </p:nvSpPr>
        <p:spPr>
          <a:xfrm>
            <a:off x="0" y="4572000"/>
            <a:ext cx="12192000" cy="21332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 name="Google Shape;11;p3"/>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4500"/>
              <a:buFont typeface="Helvetica Neue"/>
              <a:buNone/>
            </a:pPr>
            <a:r>
              <a:rPr lang="en-US" sz="4500" b="1" i="0" u="none" strike="noStrike" cap="none">
                <a:solidFill>
                  <a:schemeClr val="lt1"/>
                </a:solidFill>
                <a:latin typeface="Helvetica Neue"/>
                <a:ea typeface="Helvetica Neue"/>
                <a:cs typeface="Helvetica Neue"/>
                <a:sym typeface="Helvetica Neue"/>
              </a:rPr>
              <a:t>Click to edit Master title style</a:t>
            </a:r>
            <a:endParaRPr sz="4500" b="1" i="0" u="none" strike="noStrike" cap="none">
              <a:solidFill>
                <a:schemeClr val="lt1"/>
              </a:solidFill>
              <a:latin typeface="Helvetica Neue"/>
              <a:ea typeface="Helvetica Neue"/>
              <a:cs typeface="Helvetica Neue"/>
              <a:sym typeface="Helvetica Neue"/>
            </a:endParaRPr>
          </a:p>
        </p:txBody>
      </p:sp>
      <p:sp>
        <p:nvSpPr>
          <p:cNvPr id="12" name="Google Shape;12;p3"/>
          <p:cNvSpPr txBox="1"/>
          <p:nvPr/>
        </p:nvSpPr>
        <p:spPr>
          <a:xfrm>
            <a:off x="838200" y="1752600"/>
            <a:ext cx="10515600" cy="1066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3000"/>
              <a:buFont typeface="Arial"/>
              <a:buNone/>
            </a:pPr>
            <a:r>
              <a:rPr lang="en-US" sz="3000" b="1" i="1" u="none" strike="noStrike" cap="none">
                <a:solidFill>
                  <a:schemeClr val="lt1"/>
                </a:solidFill>
                <a:latin typeface="Helvetica Neue"/>
                <a:ea typeface="Helvetica Neue"/>
                <a:cs typeface="Helvetica Neue"/>
                <a:sym typeface="Helvetica Neue"/>
              </a:rPr>
              <a:t>Click to edit Subtitle</a:t>
            </a:r>
            <a:endParaRPr sz="3000" b="1" i="1" u="none" strike="noStrike" cap="none">
              <a:solidFill>
                <a:schemeClr val="lt1"/>
              </a:solidFill>
              <a:latin typeface="Helvetica Neue"/>
              <a:ea typeface="Helvetica Neue"/>
              <a:cs typeface="Helvetica Neue"/>
              <a:sym typeface="Helvetica Neue"/>
            </a:endParaRPr>
          </a:p>
        </p:txBody>
      </p:sp>
      <p:pic>
        <p:nvPicPr>
          <p:cNvPr id="13" name="Google Shape;13;p3"/>
          <p:cNvPicPr preferRelativeResize="0"/>
          <p:nvPr/>
        </p:nvPicPr>
        <p:blipFill rotWithShape="1">
          <a:blip r:embed="rId3">
            <a:alphaModFix/>
          </a:blip>
          <a:srcRect/>
          <a:stretch/>
        </p:blipFill>
        <p:spPr>
          <a:xfrm>
            <a:off x="0" y="0"/>
            <a:ext cx="12192000" cy="4572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29"/>
        <p:cNvGrpSpPr/>
        <p:nvPr/>
      </p:nvGrpSpPr>
      <p:grpSpPr>
        <a:xfrm>
          <a:off x="0" y="0"/>
          <a:ext cx="0" cy="0"/>
          <a:chOff x="0" y="0"/>
          <a:chExt cx="0" cy="0"/>
        </a:xfrm>
      </p:grpSpPr>
      <p:pic>
        <p:nvPicPr>
          <p:cNvPr id="30" name="Google Shape;30;p5"/>
          <p:cNvPicPr preferRelativeResize="0"/>
          <p:nvPr/>
        </p:nvPicPr>
        <p:blipFill rotWithShape="1">
          <a:blip r:embed="rId8">
            <a:alphaModFix/>
          </a:blip>
          <a:srcRect/>
          <a:stretch/>
        </p:blipFill>
        <p:spPr>
          <a:xfrm>
            <a:off x="0" y="0"/>
            <a:ext cx="12188952" cy="1067645"/>
          </a:xfrm>
          <a:prstGeom prst="rect">
            <a:avLst/>
          </a:prstGeom>
          <a:noFill/>
          <a:ln>
            <a:noFill/>
          </a:ln>
        </p:spPr>
      </p:pic>
      <p:sp>
        <p:nvSpPr>
          <p:cNvPr id="31" name="Google Shape;31;p5"/>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marR="0" lvl="0" algn="l" rtl="0">
              <a:lnSpc>
                <a:spcPct val="90000"/>
              </a:lnSpc>
              <a:spcBef>
                <a:spcPts val="0"/>
              </a:spcBef>
              <a:spcAft>
                <a:spcPts val="0"/>
              </a:spcAft>
              <a:buSzPts val="1400"/>
              <a:buNone/>
              <a:defRPr sz="3000" b="1" i="0" u="none" strike="noStrike" cap="none">
                <a:solidFill>
                  <a:schemeClr val="lt1"/>
                </a:solidFill>
                <a:latin typeface="Arial"/>
                <a:ea typeface="Arial"/>
                <a:cs typeface="Arial"/>
                <a:sym typeface="Arial"/>
              </a:defRPr>
            </a:lvl1pPr>
            <a:lvl2pPr marR="0" lvl="1"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2pPr>
            <a:lvl3pPr marR="0" lvl="2"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3pPr>
            <a:lvl4pPr marR="0" lvl="3"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4pPr>
            <a:lvl5pPr marR="0" lvl="4"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5pPr>
            <a:lvl6pPr marR="0" lvl="5"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6pPr>
            <a:lvl7pPr marR="0" lvl="6"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7pPr>
            <a:lvl8pPr marR="0" lvl="7"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8pPr>
            <a:lvl9pPr marR="0" lvl="8"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9pPr>
          </a:lstStyle>
          <a:p>
            <a:endParaRPr/>
          </a:p>
        </p:txBody>
      </p:sp>
      <p:cxnSp>
        <p:nvCxnSpPr>
          <p:cNvPr id="32" name="Google Shape;32;p5" descr="graphic line"/>
          <p:cNvCxnSpPr/>
          <p:nvPr/>
        </p:nvCxnSpPr>
        <p:spPr>
          <a:xfrm>
            <a:off x="460248" y="6400800"/>
            <a:ext cx="11274552" cy="0"/>
          </a:xfrm>
          <a:prstGeom prst="straightConnector1">
            <a:avLst/>
          </a:prstGeom>
          <a:noFill/>
          <a:ln w="9525" cap="flat" cmpd="sng">
            <a:solidFill>
              <a:schemeClr val="lt2"/>
            </a:solidFill>
            <a:prstDash val="solid"/>
            <a:round/>
            <a:headEnd type="none" w="med" len="med"/>
            <a:tailEnd type="none" w="med" len="med"/>
          </a:ln>
        </p:spPr>
      </p:cxnSp>
      <p:sp>
        <p:nvSpPr>
          <p:cNvPr id="33" name="Google Shape;33;p5"/>
          <p:cNvSpPr/>
          <p:nvPr/>
        </p:nvSpPr>
        <p:spPr>
          <a:xfrm>
            <a:off x="457200" y="6492240"/>
            <a:ext cx="10287000" cy="182880"/>
          </a:xfrm>
          <a:prstGeom prst="rect">
            <a:avLst/>
          </a:prstGeom>
          <a:noFill/>
          <a:ln>
            <a:noFill/>
          </a:ln>
        </p:spPr>
        <p:txBody>
          <a:bodyPr spcFirstLastPara="1" wrap="square" lIns="0" tIns="0" rIns="0" bIns="0" anchor="ctr" anchorCtr="0">
            <a:noAutofit/>
          </a:bodyPr>
          <a:lstStyle/>
          <a:p>
            <a:pPr marL="0" marR="0" lvl="0" indent="0" algn="l" rtl="0">
              <a:lnSpc>
                <a:spcPct val="50000"/>
              </a:lnSpc>
              <a:spcBef>
                <a:spcPts val="0"/>
              </a:spcBef>
              <a:spcAft>
                <a:spcPts val="0"/>
              </a:spcAft>
              <a:buClr>
                <a:srgbClr val="006197"/>
              </a:buClr>
              <a:buSzPts val="800"/>
              <a:buFont typeface="Arial"/>
              <a:buNone/>
            </a:pPr>
            <a:r>
              <a:rPr lang="en-US" sz="800" b="0" i="0" u="none" strike="noStrike" cap="none">
                <a:solidFill>
                  <a:srgbClr val="006197"/>
                </a:solidFill>
                <a:latin typeface="Arial"/>
                <a:ea typeface="Arial"/>
                <a:cs typeface="Arial"/>
                <a:sym typeface="Arial"/>
              </a:rPr>
              <a:t>IAAF 2022  /  General Services Administration  /  National Institutes of Health  /  Federal CIO Council </a:t>
            </a:r>
            <a:endParaRPr sz="800" b="0" i="0" u="none" strike="noStrike" cap="none">
              <a:solidFill>
                <a:srgbClr val="006197"/>
              </a:solidFill>
              <a:latin typeface="Arial"/>
              <a:ea typeface="Arial"/>
              <a:cs typeface="Arial"/>
              <a:sym typeface="Arial"/>
            </a:endParaRPr>
          </a:p>
        </p:txBody>
      </p:sp>
      <p:sp>
        <p:nvSpPr>
          <p:cNvPr id="34" name="Google Shape;34;p5"/>
          <p:cNvSpPr txBox="1">
            <a:spLocks noGrp="1"/>
          </p:cNvSpPr>
          <p:nvPr>
            <p:ph type="sldNum" idx="12"/>
          </p:nvPr>
        </p:nvSpPr>
        <p:spPr>
          <a:xfrm>
            <a:off x="11201401" y="6492240"/>
            <a:ext cx="533400" cy="182880"/>
          </a:xfrm>
          <a:prstGeom prst="rect">
            <a:avLst/>
          </a:prstGeom>
          <a:noFill/>
          <a:ln>
            <a:noFill/>
          </a:ln>
        </p:spPr>
        <p:txBody>
          <a:bodyPr spcFirstLastPara="1" wrap="square" lIns="0" tIns="0" rIns="0" bIns="0" anchor="ctr" anchorCtr="0">
            <a:noAutofit/>
          </a:bodyPr>
          <a:lstStyle>
            <a:lvl1pPr marL="0" marR="0" lvl="0" indent="0" algn="r" rtl="0">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rtl="0">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rtl="0">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rtl="0">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rtl="0">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rtl="0">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rtl="0">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rtl="0">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rtl="0">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ONRR/onrr.gov-site/labels/accessibility" TargetMode="Externa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blog-nrrd.doi.gov/" TargetMode="External"/><Relationship Id="rId2" Type="http://schemas.openxmlformats.org/officeDocument/2006/relationships/hyperlink" Target="mailto:ONRRWeb@onrr.gob" TargetMode="External"/><Relationship Id="rId1" Type="http://schemas.openxmlformats.org/officeDocument/2006/relationships/slideLayout" Target="../slideLayouts/slideLayout2.xml"/><Relationship Id="rId5" Type="http://schemas.openxmlformats.org/officeDocument/2006/relationships/hyperlink" Target="https://www.facebook.com/DOIONRR/" TargetMode="External"/><Relationship Id="rId4" Type="http://schemas.openxmlformats.org/officeDocument/2006/relationships/hyperlink" Target="https://github.com/ONRR/"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hyperlink" Target="https://blog-nrrd.doi.gov/508-Study/" TargetMode="External"/><Relationship Id="rId2" Type="http://schemas.openxmlformats.org/officeDocument/2006/relationships/hyperlink" Target="https://blog-nrrd.doi.gov/accessibility/"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hyperlink" Target="https://www.boia.org/blog/a-look-at-our-four-point-hybrid-testing" TargetMode="Externa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
          <p:cNvSpPr txBox="1">
            <a:spLocks noGrp="1"/>
          </p:cNvSpPr>
          <p:nvPr>
            <p:ph type="title"/>
          </p:nvPr>
        </p:nvSpPr>
        <p:spPr>
          <a:xfrm>
            <a:off x="533400" y="402449"/>
            <a:ext cx="11049000" cy="132556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4400"/>
              <a:buFont typeface="Arial"/>
              <a:buNone/>
            </a:pPr>
            <a:r>
              <a:rPr lang="en-US" sz="4400" dirty="0"/>
              <a:t>Beyond 508 Compliance: </a:t>
            </a:r>
            <a:br>
              <a:rPr lang="en-US" sz="4400" dirty="0"/>
            </a:br>
            <a:r>
              <a:rPr lang="en-US" sz="4400" dirty="0"/>
              <a:t>A Four-Point Hybrid Testing Approach</a:t>
            </a:r>
            <a:endParaRPr dirty="0"/>
          </a:p>
        </p:txBody>
      </p:sp>
      <p:sp>
        <p:nvSpPr>
          <p:cNvPr id="88" name="Google Shape;88;p1"/>
          <p:cNvSpPr txBox="1">
            <a:spLocks noGrp="1"/>
          </p:cNvSpPr>
          <p:nvPr>
            <p:ph type="body" idx="1"/>
          </p:nvPr>
        </p:nvSpPr>
        <p:spPr>
          <a:xfrm>
            <a:off x="407709" y="2270644"/>
            <a:ext cx="11174691" cy="10668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2400"/>
              <a:buNone/>
            </a:pPr>
            <a:r>
              <a:rPr lang="en-US" sz="2800"/>
              <a:t>Interagency Accessibility Forum</a:t>
            </a:r>
          </a:p>
        </p:txBody>
      </p:sp>
      <p:sp>
        <p:nvSpPr>
          <p:cNvPr id="89" name="Google Shape;89;p1"/>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3200"/>
              <a:buNone/>
            </a:pPr>
            <a:r>
              <a:rPr lang="en-US" sz="2800"/>
              <a:t>October 12, 2022</a:t>
            </a:r>
            <a:endParaRPr sz="2800"/>
          </a:p>
        </p:txBody>
      </p:sp>
      <p:sp>
        <p:nvSpPr>
          <p:cNvPr id="91" name="Google Shape;91;p1"/>
          <p:cNvSpPr txBox="1">
            <a:spLocks noGrp="1"/>
          </p:cNvSpPr>
          <p:nvPr>
            <p:ph type="body" idx="4"/>
          </p:nvPr>
        </p:nvSpPr>
        <p:spPr>
          <a:xfrm>
            <a:off x="533400" y="4960188"/>
            <a:ext cx="11049000" cy="1897811"/>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006197"/>
              </a:buClr>
              <a:buSzPts val="4400"/>
              <a:buNone/>
            </a:pPr>
            <a:r>
              <a:rPr lang="en-US" sz="2400"/>
              <a:t>Office of Natural Resources Revenue</a:t>
            </a:r>
          </a:p>
          <a:p>
            <a:pPr marL="0" lvl="0" indent="0" algn="l" rtl="0">
              <a:spcBef>
                <a:spcPts val="0"/>
              </a:spcBef>
              <a:spcAft>
                <a:spcPts val="0"/>
              </a:spcAft>
              <a:buClr>
                <a:srgbClr val="006197"/>
              </a:buClr>
              <a:buSzPts val="4400"/>
              <a:buNone/>
            </a:pPr>
            <a:r>
              <a:rPr lang="en-US" sz="2000" b="0"/>
              <a:t>Maroya Faied, Supervisory Digital Services Specialist</a:t>
            </a:r>
          </a:p>
          <a:p>
            <a:pPr marL="0" lvl="0" indent="0" algn="l" rtl="0">
              <a:spcBef>
                <a:spcPts val="0"/>
              </a:spcBef>
              <a:spcAft>
                <a:spcPts val="0"/>
              </a:spcAft>
              <a:buClr>
                <a:srgbClr val="006197"/>
              </a:buClr>
              <a:buSzPts val="4400"/>
              <a:buNone/>
            </a:pPr>
            <a:r>
              <a:rPr lang="en-US" sz="2000" b="0"/>
              <a:t>Lindsay Goldstein, Program Analyst</a:t>
            </a:r>
          </a:p>
          <a:p>
            <a:pPr marL="0" lvl="0" indent="0" algn="l" rtl="0">
              <a:spcBef>
                <a:spcPts val="0"/>
              </a:spcBef>
              <a:spcAft>
                <a:spcPts val="0"/>
              </a:spcAft>
              <a:buClr>
                <a:srgbClr val="006197"/>
              </a:buClr>
              <a:buSzPts val="4400"/>
              <a:buNone/>
            </a:pPr>
            <a:r>
              <a:rPr lang="en-US" sz="2000" b="0"/>
              <a:t>Christine Thomas, Program Analyst</a:t>
            </a:r>
          </a:p>
          <a:p>
            <a:pPr marL="0" lvl="0" indent="0" algn="l" rtl="0">
              <a:spcBef>
                <a:spcPts val="0"/>
              </a:spcBef>
              <a:spcAft>
                <a:spcPts val="0"/>
              </a:spcAft>
              <a:buClr>
                <a:srgbClr val="006197"/>
              </a:buClr>
              <a:buSzPts val="4400"/>
              <a:buNone/>
            </a:pP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EE5A3-6650-43B2-9364-AD8D536434C0}"/>
              </a:ext>
            </a:extLst>
          </p:cNvPr>
          <p:cNvSpPr>
            <a:spLocks noGrp="1"/>
          </p:cNvSpPr>
          <p:nvPr>
            <p:ph type="title"/>
          </p:nvPr>
        </p:nvSpPr>
        <p:spPr>
          <a:xfrm>
            <a:off x="457199" y="317405"/>
            <a:ext cx="11386457" cy="877143"/>
          </a:xfrm>
        </p:spPr>
        <p:txBody>
          <a:bodyPr/>
          <a:lstStyle/>
          <a:p>
            <a:r>
              <a:rPr lang="en-US"/>
              <a:t>Step 1: automated Lighthouse accessibility reports (cont.)</a:t>
            </a:r>
          </a:p>
        </p:txBody>
      </p:sp>
      <p:sp>
        <p:nvSpPr>
          <p:cNvPr id="3" name="Text Placeholder 2">
            <a:extLst>
              <a:ext uri="{FF2B5EF4-FFF2-40B4-BE49-F238E27FC236}">
                <a16:creationId xmlns:a16="http://schemas.microsoft.com/office/drawing/2014/main" id="{706CEA0C-3ED3-4FC6-8BAC-3AC4829B7EC0}"/>
              </a:ext>
            </a:extLst>
          </p:cNvPr>
          <p:cNvSpPr>
            <a:spLocks noGrp="1"/>
          </p:cNvSpPr>
          <p:nvPr>
            <p:ph type="body" idx="1"/>
          </p:nvPr>
        </p:nvSpPr>
        <p:spPr/>
        <p:txBody>
          <a:bodyPr/>
          <a:lstStyle/>
          <a:p>
            <a:r>
              <a:rPr lang="en-US" sz="2400"/>
              <a:t>We realized that text and labeling for icons needed to be embedded within the code - we needed our developer’s help to fix.</a:t>
            </a:r>
          </a:p>
          <a:p>
            <a:r>
              <a:rPr lang="en-US" sz="2400"/>
              <a:t>We made our developer GitHub issues for all the issues Lighthouse detected.</a:t>
            </a:r>
          </a:p>
          <a:p>
            <a:r>
              <a:rPr lang="en-US" sz="2400"/>
              <a:t>We had to prioritize because we are short-staffed with only 1 developer for both websites</a:t>
            </a:r>
          </a:p>
        </p:txBody>
      </p:sp>
      <p:pic>
        <p:nvPicPr>
          <p:cNvPr id="7" name="Picture 6" descr="Screen capture of a Lighthouse accessibility report showing missing alt text and labeling for icons.">
            <a:extLst>
              <a:ext uri="{FF2B5EF4-FFF2-40B4-BE49-F238E27FC236}">
                <a16:creationId xmlns:a16="http://schemas.microsoft.com/office/drawing/2014/main" id="{5BA9457F-5B1C-4450-98FB-0BC4698EFFDC}"/>
              </a:ext>
            </a:extLst>
          </p:cNvPr>
          <p:cNvPicPr>
            <a:picLocks noChangeAspect="1"/>
          </p:cNvPicPr>
          <p:nvPr/>
        </p:nvPicPr>
        <p:blipFill>
          <a:blip r:embed="rId2"/>
          <a:stretch>
            <a:fillRect/>
          </a:stretch>
        </p:blipFill>
        <p:spPr>
          <a:xfrm>
            <a:off x="6465905" y="1114484"/>
            <a:ext cx="4816257" cy="4907705"/>
          </a:xfrm>
          <a:prstGeom prst="rect">
            <a:avLst/>
          </a:prstGeom>
        </p:spPr>
      </p:pic>
      <p:sp>
        <p:nvSpPr>
          <p:cNvPr id="5" name="Slide Number Placeholder 4">
            <a:extLst>
              <a:ext uri="{FF2B5EF4-FFF2-40B4-BE49-F238E27FC236}">
                <a16:creationId xmlns:a16="http://schemas.microsoft.com/office/drawing/2014/main" id="{F369EF1F-4222-4EDB-B9E1-D4ADEEE9088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Tree>
    <p:extLst>
      <p:ext uri="{BB962C8B-B14F-4D97-AF65-F5344CB8AC3E}">
        <p14:creationId xmlns:p14="http://schemas.microsoft.com/office/powerpoint/2010/main" val="3786583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7D1F8-AF58-4411-8510-0D6F092FF330}"/>
              </a:ext>
            </a:extLst>
          </p:cNvPr>
          <p:cNvSpPr>
            <a:spLocks noGrp="1"/>
          </p:cNvSpPr>
          <p:nvPr>
            <p:ph type="title"/>
          </p:nvPr>
        </p:nvSpPr>
        <p:spPr/>
        <p:txBody>
          <a:bodyPr/>
          <a:lstStyle/>
          <a:p>
            <a:r>
              <a:rPr lang="en-US"/>
              <a:t>Step 2: manual screen reader testing</a:t>
            </a:r>
          </a:p>
        </p:txBody>
      </p:sp>
      <p:sp>
        <p:nvSpPr>
          <p:cNvPr id="3" name="Text Placeholder 2">
            <a:extLst>
              <a:ext uri="{FF2B5EF4-FFF2-40B4-BE49-F238E27FC236}">
                <a16:creationId xmlns:a16="http://schemas.microsoft.com/office/drawing/2014/main" id="{C252B915-B576-41B2-9DB3-E6B3E21AD9D1}"/>
              </a:ext>
            </a:extLst>
          </p:cNvPr>
          <p:cNvSpPr>
            <a:spLocks noGrp="1"/>
          </p:cNvSpPr>
          <p:nvPr>
            <p:ph type="body" idx="1"/>
          </p:nvPr>
        </p:nvSpPr>
        <p:spPr/>
        <p:txBody>
          <a:bodyPr/>
          <a:lstStyle/>
          <a:p>
            <a:r>
              <a:rPr lang="en-US"/>
              <a:t>While the automated Lighthouse reports give you an idea of potential accessibility issues, we wanted to test our website manually with a screen reader. </a:t>
            </a:r>
          </a:p>
          <a:p>
            <a:r>
              <a:rPr lang="en-US"/>
              <a:t>We were interested in understanding which issues truly impacted screen readers. </a:t>
            </a:r>
          </a:p>
          <a:p>
            <a:r>
              <a:rPr lang="en-US"/>
              <a:t>Our goal was to elevate those issues as high priority. </a:t>
            </a:r>
          </a:p>
          <a:p>
            <a:r>
              <a:rPr lang="en-US"/>
              <a:t>These high priority issues needed to be resolved before the website launched.</a:t>
            </a:r>
          </a:p>
          <a:p>
            <a:endParaRPr lang="en-US"/>
          </a:p>
        </p:txBody>
      </p:sp>
      <p:sp>
        <p:nvSpPr>
          <p:cNvPr id="4" name="Slide Number Placeholder 3">
            <a:extLst>
              <a:ext uri="{FF2B5EF4-FFF2-40B4-BE49-F238E27FC236}">
                <a16:creationId xmlns:a16="http://schemas.microsoft.com/office/drawing/2014/main" id="{2950691E-4118-41E3-87AE-F3C7D91B6D3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Tree>
    <p:extLst>
      <p:ext uri="{BB962C8B-B14F-4D97-AF65-F5344CB8AC3E}">
        <p14:creationId xmlns:p14="http://schemas.microsoft.com/office/powerpoint/2010/main" val="1099079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3A3B3-611C-46A2-AEE1-BEEC79D241D9}"/>
              </a:ext>
            </a:extLst>
          </p:cNvPr>
          <p:cNvSpPr>
            <a:spLocks noGrp="1"/>
          </p:cNvSpPr>
          <p:nvPr>
            <p:ph type="title"/>
          </p:nvPr>
        </p:nvSpPr>
        <p:spPr/>
        <p:txBody>
          <a:bodyPr/>
          <a:lstStyle/>
          <a:p>
            <a:r>
              <a:rPr lang="en-US"/>
              <a:t>Step 2: manual screen reader testing (cont.)</a:t>
            </a:r>
          </a:p>
        </p:txBody>
      </p:sp>
      <p:sp>
        <p:nvSpPr>
          <p:cNvPr id="3" name="Text Placeholder 2">
            <a:extLst>
              <a:ext uri="{FF2B5EF4-FFF2-40B4-BE49-F238E27FC236}">
                <a16:creationId xmlns:a16="http://schemas.microsoft.com/office/drawing/2014/main" id="{76126500-3F35-45DB-8505-F7A231DF207B}"/>
              </a:ext>
            </a:extLst>
          </p:cNvPr>
          <p:cNvSpPr>
            <a:spLocks noGrp="1"/>
          </p:cNvSpPr>
          <p:nvPr>
            <p:ph type="body" idx="1"/>
          </p:nvPr>
        </p:nvSpPr>
        <p:spPr/>
        <p:txBody>
          <a:bodyPr/>
          <a:lstStyle/>
          <a:p>
            <a:r>
              <a:rPr lang="en-US" sz="2400"/>
              <a:t>We downloaded the NVDA screen reader and manually tested every webpage with it.</a:t>
            </a:r>
          </a:p>
          <a:p>
            <a:r>
              <a:rPr lang="en-US" sz="2400"/>
              <a:t>The issues we identified occurred across all webpages.</a:t>
            </a:r>
          </a:p>
          <a:p>
            <a:pPr marL="152396" indent="0">
              <a:buNone/>
            </a:pPr>
            <a:endParaRPr lang="en-US" sz="2400"/>
          </a:p>
          <a:p>
            <a:pPr marL="152396" indent="0">
              <a:buNone/>
            </a:pPr>
            <a:r>
              <a:rPr lang="en-US" sz="2400"/>
              <a:t>The issues we discovered were:</a:t>
            </a:r>
          </a:p>
          <a:p>
            <a:pPr>
              <a:buFont typeface="+mj-lt"/>
              <a:buAutoNum type="arabicPeriod"/>
            </a:pPr>
            <a:r>
              <a:rPr lang="en-US" sz="2400"/>
              <a:t>The screen reader was not reading the content within the drop-down menus on the top menu bar.</a:t>
            </a:r>
          </a:p>
          <a:p>
            <a:pPr>
              <a:buFont typeface="+mj-lt"/>
              <a:buAutoNum type="arabicPeriod"/>
            </a:pPr>
            <a:r>
              <a:rPr lang="en-US" sz="2400"/>
              <a:t>The screen reader was not identifying or reading the left-hand navigation menu.</a:t>
            </a:r>
          </a:p>
          <a:p>
            <a:pPr>
              <a:buFont typeface="+mj-lt"/>
              <a:buAutoNum type="arabicPeriod"/>
            </a:pPr>
            <a:r>
              <a:rPr lang="en-US" sz="2400"/>
              <a:t>The screen reader was not identifying headings, even though content was specifically formatted as headings within our CMS</a:t>
            </a:r>
            <a:r>
              <a:rPr lang="en-US"/>
              <a:t>.</a:t>
            </a:r>
          </a:p>
          <a:p>
            <a:endParaRPr lang="en-US"/>
          </a:p>
        </p:txBody>
      </p:sp>
      <p:sp>
        <p:nvSpPr>
          <p:cNvPr id="4" name="Slide Number Placeholder 3">
            <a:extLst>
              <a:ext uri="{FF2B5EF4-FFF2-40B4-BE49-F238E27FC236}">
                <a16:creationId xmlns:a16="http://schemas.microsoft.com/office/drawing/2014/main" id="{A7A4A48D-F4AE-493E-9BB5-35B9DD8AE72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spTree>
    <p:extLst>
      <p:ext uri="{BB962C8B-B14F-4D97-AF65-F5344CB8AC3E}">
        <p14:creationId xmlns:p14="http://schemas.microsoft.com/office/powerpoint/2010/main" val="896864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156CF-9625-4110-AEC1-9A230707E438}"/>
              </a:ext>
            </a:extLst>
          </p:cNvPr>
          <p:cNvSpPr>
            <a:spLocks noGrp="1"/>
          </p:cNvSpPr>
          <p:nvPr>
            <p:ph type="title"/>
          </p:nvPr>
        </p:nvSpPr>
        <p:spPr/>
        <p:txBody>
          <a:bodyPr/>
          <a:lstStyle/>
          <a:p>
            <a:r>
              <a:rPr lang="en-US"/>
              <a:t>Step 2: manual screen reader testing (issue #1)</a:t>
            </a:r>
          </a:p>
        </p:txBody>
      </p:sp>
      <p:sp>
        <p:nvSpPr>
          <p:cNvPr id="3" name="Text Placeholder 2">
            <a:extLst>
              <a:ext uri="{FF2B5EF4-FFF2-40B4-BE49-F238E27FC236}">
                <a16:creationId xmlns:a16="http://schemas.microsoft.com/office/drawing/2014/main" id="{DF3B6FA0-47E1-4CEF-8030-58B7629D60FD}"/>
              </a:ext>
            </a:extLst>
          </p:cNvPr>
          <p:cNvSpPr>
            <a:spLocks noGrp="1"/>
          </p:cNvSpPr>
          <p:nvPr>
            <p:ph type="body" idx="1"/>
          </p:nvPr>
        </p:nvSpPr>
        <p:spPr>
          <a:xfrm>
            <a:off x="690113" y="1371600"/>
            <a:ext cx="11136127" cy="753291"/>
          </a:xfrm>
        </p:spPr>
        <p:txBody>
          <a:bodyPr/>
          <a:lstStyle/>
          <a:p>
            <a:pPr marL="50800" indent="0">
              <a:buNone/>
            </a:pPr>
            <a:r>
              <a:rPr lang="en-US"/>
              <a:t>1. The screen reader was not reading the content within the drop-down menus on the top menu bar.</a:t>
            </a:r>
          </a:p>
          <a:p>
            <a:endParaRPr lang="en-US"/>
          </a:p>
        </p:txBody>
      </p:sp>
      <p:grpSp>
        <p:nvGrpSpPr>
          <p:cNvPr id="6" name="Group 5" descr="Screenshot of the onrr.gov homepage. The drop-down menu within the top menu bar is highlighted in red. ">
            <a:extLst>
              <a:ext uri="{FF2B5EF4-FFF2-40B4-BE49-F238E27FC236}">
                <a16:creationId xmlns:a16="http://schemas.microsoft.com/office/drawing/2014/main" id="{8A33F40C-CC3F-490B-A986-B5605D0A67C4}"/>
              </a:ext>
            </a:extLst>
          </p:cNvPr>
          <p:cNvGrpSpPr/>
          <p:nvPr/>
        </p:nvGrpSpPr>
        <p:grpSpPr>
          <a:xfrm>
            <a:off x="1228760" y="2597331"/>
            <a:ext cx="9156272" cy="3736260"/>
            <a:chOff x="1202634" y="2057400"/>
            <a:chExt cx="9156272" cy="3736260"/>
          </a:xfrm>
        </p:grpSpPr>
        <p:pic>
          <p:nvPicPr>
            <p:cNvPr id="7" name="Picture 6" descr="Screenshot of the onrr.gov homepage. The drop-down menu within the top menu bar is highlighted in red. ">
              <a:extLst>
                <a:ext uri="{FF2B5EF4-FFF2-40B4-BE49-F238E27FC236}">
                  <a16:creationId xmlns:a16="http://schemas.microsoft.com/office/drawing/2014/main" id="{E1F695FC-3AE2-412E-81CD-B635031D8580}"/>
                </a:ext>
              </a:extLst>
            </p:cNvPr>
            <p:cNvPicPr>
              <a:picLocks noChangeAspect="1"/>
            </p:cNvPicPr>
            <p:nvPr/>
          </p:nvPicPr>
          <p:blipFill rotWithShape="1">
            <a:blip r:embed="rId2"/>
            <a:srcRect t="1828"/>
            <a:stretch/>
          </p:blipFill>
          <p:spPr>
            <a:xfrm>
              <a:off x="1202634" y="2057400"/>
              <a:ext cx="9156272" cy="3736260"/>
            </a:xfrm>
            <a:prstGeom prst="rect">
              <a:avLst/>
            </a:prstGeom>
          </p:spPr>
        </p:pic>
        <p:sp>
          <p:nvSpPr>
            <p:cNvPr id="8" name="Rectangle 7">
              <a:extLst>
                <a:ext uri="{FF2B5EF4-FFF2-40B4-BE49-F238E27FC236}">
                  <a16:creationId xmlns:a16="http://schemas.microsoft.com/office/drawing/2014/main" id="{0504C15E-C2B4-495D-A93A-B1C0D2CFEC87}"/>
                </a:ext>
              </a:extLst>
            </p:cNvPr>
            <p:cNvSpPr/>
            <p:nvPr/>
          </p:nvSpPr>
          <p:spPr>
            <a:xfrm>
              <a:off x="1272209" y="2663687"/>
              <a:ext cx="944217" cy="122251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A52344CA-6E1A-4F82-A7E2-445514A5E94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spTree>
    <p:extLst>
      <p:ext uri="{BB962C8B-B14F-4D97-AF65-F5344CB8AC3E}">
        <p14:creationId xmlns:p14="http://schemas.microsoft.com/office/powerpoint/2010/main" val="26405680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D704D-7308-43BE-80EE-9208E30C6C26}"/>
              </a:ext>
            </a:extLst>
          </p:cNvPr>
          <p:cNvSpPr>
            <a:spLocks noGrp="1"/>
          </p:cNvSpPr>
          <p:nvPr>
            <p:ph type="title"/>
          </p:nvPr>
        </p:nvSpPr>
        <p:spPr/>
        <p:txBody>
          <a:bodyPr/>
          <a:lstStyle/>
          <a:p>
            <a:r>
              <a:rPr lang="en-US"/>
              <a:t>Step 2: manual screen reader testing (issue #2)</a:t>
            </a:r>
          </a:p>
        </p:txBody>
      </p:sp>
      <p:sp>
        <p:nvSpPr>
          <p:cNvPr id="3" name="Text Placeholder 2">
            <a:extLst>
              <a:ext uri="{FF2B5EF4-FFF2-40B4-BE49-F238E27FC236}">
                <a16:creationId xmlns:a16="http://schemas.microsoft.com/office/drawing/2014/main" id="{BD7A4C5F-2575-4F2F-9073-C12C2CF2945F}"/>
              </a:ext>
            </a:extLst>
          </p:cNvPr>
          <p:cNvSpPr>
            <a:spLocks noGrp="1"/>
          </p:cNvSpPr>
          <p:nvPr>
            <p:ph type="body" idx="1"/>
          </p:nvPr>
        </p:nvSpPr>
        <p:spPr>
          <a:xfrm>
            <a:off x="457200" y="1371600"/>
            <a:ext cx="11277600" cy="910046"/>
          </a:xfrm>
        </p:spPr>
        <p:txBody>
          <a:bodyPr/>
          <a:lstStyle/>
          <a:p>
            <a:pPr marL="50800" indent="0">
              <a:buNone/>
            </a:pPr>
            <a:r>
              <a:rPr lang="en-US"/>
              <a:t>2. The screen reader was not identifying or reading the left-hand navigation menu.</a:t>
            </a:r>
          </a:p>
          <a:p>
            <a:endParaRPr lang="en-US"/>
          </a:p>
        </p:txBody>
      </p:sp>
      <p:grpSp>
        <p:nvGrpSpPr>
          <p:cNvPr id="6" name="Group 5" descr="Screenshot of the Reporter Letters webpage. The left-side navigation menu is highlighted in red.">
            <a:extLst>
              <a:ext uri="{FF2B5EF4-FFF2-40B4-BE49-F238E27FC236}">
                <a16:creationId xmlns:a16="http://schemas.microsoft.com/office/drawing/2014/main" id="{7399A9E0-D13F-4AF8-B8A0-FD463E23EFB7}"/>
              </a:ext>
            </a:extLst>
          </p:cNvPr>
          <p:cNvGrpSpPr/>
          <p:nvPr/>
        </p:nvGrpSpPr>
        <p:grpSpPr>
          <a:xfrm>
            <a:off x="1734803" y="2522038"/>
            <a:ext cx="9074426" cy="3873878"/>
            <a:chOff x="1421295" y="2147569"/>
            <a:chExt cx="9074426" cy="3873878"/>
          </a:xfrm>
        </p:grpSpPr>
        <p:pic>
          <p:nvPicPr>
            <p:cNvPr id="7" name="Picture 6">
              <a:extLst>
                <a:ext uri="{FF2B5EF4-FFF2-40B4-BE49-F238E27FC236}">
                  <a16:creationId xmlns:a16="http://schemas.microsoft.com/office/drawing/2014/main" id="{3D7FC84D-219D-460E-905E-C66F05AD4FD4}"/>
                </a:ext>
              </a:extLst>
            </p:cNvPr>
            <p:cNvPicPr>
              <a:picLocks noChangeAspect="1"/>
            </p:cNvPicPr>
            <p:nvPr/>
          </p:nvPicPr>
          <p:blipFill>
            <a:blip r:embed="rId2"/>
            <a:stretch>
              <a:fillRect/>
            </a:stretch>
          </p:blipFill>
          <p:spPr>
            <a:xfrm>
              <a:off x="1421295" y="2147569"/>
              <a:ext cx="9074426" cy="3873878"/>
            </a:xfrm>
            <a:prstGeom prst="rect">
              <a:avLst/>
            </a:prstGeom>
          </p:spPr>
        </p:pic>
        <p:sp>
          <p:nvSpPr>
            <p:cNvPr id="8" name="Rectangle 7">
              <a:extLst>
                <a:ext uri="{FF2B5EF4-FFF2-40B4-BE49-F238E27FC236}">
                  <a16:creationId xmlns:a16="http://schemas.microsoft.com/office/drawing/2014/main" id="{55ECADA4-B9D8-4760-8D28-5386EA040D7B}"/>
                </a:ext>
              </a:extLst>
            </p:cNvPr>
            <p:cNvSpPr/>
            <p:nvPr/>
          </p:nvSpPr>
          <p:spPr>
            <a:xfrm>
              <a:off x="1709530" y="2951922"/>
              <a:ext cx="2047461" cy="299167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8A5E2090-42F6-499C-9CED-80F767D438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spTree>
    <p:extLst>
      <p:ext uri="{BB962C8B-B14F-4D97-AF65-F5344CB8AC3E}">
        <p14:creationId xmlns:p14="http://schemas.microsoft.com/office/powerpoint/2010/main" val="5159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D704D-7308-43BE-80EE-9208E30C6C26}"/>
              </a:ext>
            </a:extLst>
          </p:cNvPr>
          <p:cNvSpPr>
            <a:spLocks noGrp="1"/>
          </p:cNvSpPr>
          <p:nvPr>
            <p:ph type="title"/>
          </p:nvPr>
        </p:nvSpPr>
        <p:spPr/>
        <p:txBody>
          <a:bodyPr/>
          <a:lstStyle/>
          <a:p>
            <a:r>
              <a:rPr lang="en-US"/>
              <a:t>Step 2: manual screen reader testing (issue #3)</a:t>
            </a:r>
          </a:p>
        </p:txBody>
      </p:sp>
      <p:sp>
        <p:nvSpPr>
          <p:cNvPr id="3" name="Text Placeholder 2">
            <a:extLst>
              <a:ext uri="{FF2B5EF4-FFF2-40B4-BE49-F238E27FC236}">
                <a16:creationId xmlns:a16="http://schemas.microsoft.com/office/drawing/2014/main" id="{BD7A4C5F-2575-4F2F-9073-C12C2CF2945F}"/>
              </a:ext>
            </a:extLst>
          </p:cNvPr>
          <p:cNvSpPr>
            <a:spLocks noGrp="1"/>
          </p:cNvSpPr>
          <p:nvPr>
            <p:ph type="body" idx="1"/>
          </p:nvPr>
        </p:nvSpPr>
        <p:spPr>
          <a:xfrm>
            <a:off x="457200" y="1204691"/>
            <a:ext cx="11277600" cy="910046"/>
          </a:xfrm>
        </p:spPr>
        <p:txBody>
          <a:bodyPr/>
          <a:lstStyle/>
          <a:p>
            <a:pPr marL="152396" indent="0">
              <a:buNone/>
            </a:pPr>
            <a:r>
              <a:rPr lang="en-US"/>
              <a:t>3. The screen reader was not identifying headings, even though content was specifically formatted as headings within our CMS.</a:t>
            </a:r>
          </a:p>
          <a:p>
            <a:endParaRPr lang="en-US"/>
          </a:p>
        </p:txBody>
      </p:sp>
      <p:grpSp>
        <p:nvGrpSpPr>
          <p:cNvPr id="9" name="Group 8" descr="Screenshot of the Late Payment Interest webpage. The headings on this page are highlighted in red.">
            <a:extLst>
              <a:ext uri="{FF2B5EF4-FFF2-40B4-BE49-F238E27FC236}">
                <a16:creationId xmlns:a16="http://schemas.microsoft.com/office/drawing/2014/main" id="{9E2BB533-7020-40CD-A9B7-F44DEF862D24}"/>
              </a:ext>
            </a:extLst>
          </p:cNvPr>
          <p:cNvGrpSpPr/>
          <p:nvPr/>
        </p:nvGrpSpPr>
        <p:grpSpPr>
          <a:xfrm>
            <a:off x="3588814" y="2401216"/>
            <a:ext cx="4252372" cy="3971454"/>
            <a:chOff x="3658050" y="2081809"/>
            <a:chExt cx="5008872" cy="4776191"/>
          </a:xfrm>
        </p:grpSpPr>
        <p:pic>
          <p:nvPicPr>
            <p:cNvPr id="10" name="Picture 9">
              <a:extLst>
                <a:ext uri="{FF2B5EF4-FFF2-40B4-BE49-F238E27FC236}">
                  <a16:creationId xmlns:a16="http://schemas.microsoft.com/office/drawing/2014/main" id="{42A1093E-A6FE-4281-B6F6-3FE22A3C66E6}"/>
                </a:ext>
              </a:extLst>
            </p:cNvPr>
            <p:cNvPicPr>
              <a:picLocks noChangeAspect="1"/>
            </p:cNvPicPr>
            <p:nvPr/>
          </p:nvPicPr>
          <p:blipFill rotWithShape="1">
            <a:blip r:embed="rId2"/>
            <a:srcRect r="33527"/>
            <a:stretch/>
          </p:blipFill>
          <p:spPr>
            <a:xfrm>
              <a:off x="3658050" y="2081809"/>
              <a:ext cx="5008872" cy="4776191"/>
            </a:xfrm>
            <a:prstGeom prst="rect">
              <a:avLst/>
            </a:prstGeom>
          </p:spPr>
        </p:pic>
        <p:sp>
          <p:nvSpPr>
            <p:cNvPr id="11" name="Rectangle 10">
              <a:extLst>
                <a:ext uri="{FF2B5EF4-FFF2-40B4-BE49-F238E27FC236}">
                  <a16:creationId xmlns:a16="http://schemas.microsoft.com/office/drawing/2014/main" id="{F47B41E8-36FE-4073-B0F5-07083E78F6EF}"/>
                </a:ext>
              </a:extLst>
            </p:cNvPr>
            <p:cNvSpPr/>
            <p:nvPr/>
          </p:nvSpPr>
          <p:spPr>
            <a:xfrm>
              <a:off x="3717235" y="3091070"/>
              <a:ext cx="914400" cy="33793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3F904BD-E8D2-44D3-BB63-0580EA265163}"/>
                </a:ext>
              </a:extLst>
            </p:cNvPr>
            <p:cNvSpPr/>
            <p:nvPr/>
          </p:nvSpPr>
          <p:spPr>
            <a:xfrm>
              <a:off x="3687866" y="3667539"/>
              <a:ext cx="2186159" cy="21866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226BCEF-91E2-43AE-9AD3-2862CC445140}"/>
                </a:ext>
              </a:extLst>
            </p:cNvPr>
            <p:cNvSpPr/>
            <p:nvPr/>
          </p:nvSpPr>
          <p:spPr>
            <a:xfrm>
              <a:off x="3717235" y="5420139"/>
              <a:ext cx="1083365" cy="21866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8A5E2090-42F6-499C-9CED-80F767D438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spTree>
    <p:extLst>
      <p:ext uri="{BB962C8B-B14F-4D97-AF65-F5344CB8AC3E}">
        <p14:creationId xmlns:p14="http://schemas.microsoft.com/office/powerpoint/2010/main" val="17566458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E49D0-AA74-494D-A2B4-E199A096B923}"/>
              </a:ext>
            </a:extLst>
          </p:cNvPr>
          <p:cNvSpPr>
            <a:spLocks noGrp="1"/>
          </p:cNvSpPr>
          <p:nvPr>
            <p:ph type="title"/>
          </p:nvPr>
        </p:nvSpPr>
        <p:spPr/>
        <p:txBody>
          <a:bodyPr/>
          <a:lstStyle/>
          <a:p>
            <a:r>
              <a:rPr lang="en-US"/>
              <a:t>Step 2: manual screen reader testing (decisions)</a:t>
            </a:r>
          </a:p>
        </p:txBody>
      </p:sp>
      <p:sp>
        <p:nvSpPr>
          <p:cNvPr id="3" name="Text Placeholder 2">
            <a:extLst>
              <a:ext uri="{FF2B5EF4-FFF2-40B4-BE49-F238E27FC236}">
                <a16:creationId xmlns:a16="http://schemas.microsoft.com/office/drawing/2014/main" id="{5A124A6D-7F1B-43E6-ABD0-CA6D979CA8C9}"/>
              </a:ext>
            </a:extLst>
          </p:cNvPr>
          <p:cNvSpPr>
            <a:spLocks noGrp="1"/>
          </p:cNvSpPr>
          <p:nvPr>
            <p:ph type="body" idx="1"/>
          </p:nvPr>
        </p:nvSpPr>
        <p:spPr/>
        <p:txBody>
          <a:bodyPr/>
          <a:lstStyle/>
          <a:p>
            <a:r>
              <a:rPr lang="en-US"/>
              <a:t>We suspected that these three issues were major flaws that needed to be addressed immediately for the new website to meet accessibility requirements. </a:t>
            </a:r>
          </a:p>
          <a:p>
            <a:endParaRPr lang="en-US"/>
          </a:p>
          <a:p>
            <a:r>
              <a:rPr lang="en-US"/>
              <a:t>Before elevating as high priority and creating GitHub issues for our developer, we wanted to verify our testing results with someone who uses assistive technology daily.</a:t>
            </a:r>
          </a:p>
          <a:p>
            <a:endParaRPr lang="en-US"/>
          </a:p>
        </p:txBody>
      </p:sp>
      <p:sp>
        <p:nvSpPr>
          <p:cNvPr id="4" name="Slide Number Placeholder 3">
            <a:extLst>
              <a:ext uri="{FF2B5EF4-FFF2-40B4-BE49-F238E27FC236}">
                <a16:creationId xmlns:a16="http://schemas.microsoft.com/office/drawing/2014/main" id="{616880ED-D0E6-4ADC-B5B9-781825BF23B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spTree>
    <p:extLst>
      <p:ext uri="{BB962C8B-B14F-4D97-AF65-F5344CB8AC3E}">
        <p14:creationId xmlns:p14="http://schemas.microsoft.com/office/powerpoint/2010/main" val="14996641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5394F-BE33-4F32-99B5-9DDE56812F49}"/>
              </a:ext>
            </a:extLst>
          </p:cNvPr>
          <p:cNvSpPr>
            <a:spLocks noGrp="1"/>
          </p:cNvSpPr>
          <p:nvPr>
            <p:ph type="title"/>
          </p:nvPr>
        </p:nvSpPr>
        <p:spPr/>
        <p:txBody>
          <a:bodyPr/>
          <a:lstStyle/>
          <a:p>
            <a:r>
              <a:rPr lang="en-US"/>
              <a:t>Step 3: assistive technology user reviews the website</a:t>
            </a:r>
          </a:p>
        </p:txBody>
      </p:sp>
      <p:sp>
        <p:nvSpPr>
          <p:cNvPr id="3" name="Text Placeholder 2">
            <a:extLst>
              <a:ext uri="{FF2B5EF4-FFF2-40B4-BE49-F238E27FC236}">
                <a16:creationId xmlns:a16="http://schemas.microsoft.com/office/drawing/2014/main" id="{8D5D3D8C-E01C-4B79-AC91-2391E65DBCE0}"/>
              </a:ext>
            </a:extLst>
          </p:cNvPr>
          <p:cNvSpPr>
            <a:spLocks noGrp="1"/>
          </p:cNvSpPr>
          <p:nvPr>
            <p:ph type="body" idx="1"/>
          </p:nvPr>
        </p:nvSpPr>
        <p:spPr>
          <a:xfrm>
            <a:off x="457200" y="1371600"/>
            <a:ext cx="11277600" cy="4937760"/>
          </a:xfrm>
        </p:spPr>
        <p:txBody>
          <a:bodyPr/>
          <a:lstStyle/>
          <a:p>
            <a:r>
              <a:rPr lang="en-US" sz="2000"/>
              <a:t>We are lucky to have an assistive technology user who is also a subject matter expert within ONRR, Samuel Herbert. </a:t>
            </a:r>
          </a:p>
          <a:p>
            <a:r>
              <a:rPr lang="en-US" sz="2000"/>
              <a:t>We asked Sam if he had time to review the site with us. </a:t>
            </a:r>
          </a:p>
          <a:p>
            <a:r>
              <a:rPr lang="en-US" sz="2000"/>
              <a:t>We let him know about all the errors we discovered. We asked him to confirm if the issues we identified were indeed serious accessibility errors, and asked him to let us know if he found any additional errors that we missed.</a:t>
            </a:r>
          </a:p>
          <a:p>
            <a:endParaRPr lang="en-US" sz="2000"/>
          </a:p>
          <a:p>
            <a:r>
              <a:rPr lang="en-US" sz="2000"/>
              <a:t>We had a meeting where Sam demonstrated how he used the screen reader. </a:t>
            </a:r>
          </a:p>
          <a:p>
            <a:r>
              <a:rPr lang="en-US" sz="2000"/>
              <a:t>Sam confirmed that the three issues we found with the screen reader needed to be fixed before we could say our new site was accessible. </a:t>
            </a:r>
          </a:p>
          <a:p>
            <a:r>
              <a:rPr lang="en-US" sz="2000"/>
              <a:t>Without these fixes, he could not navigate the website easily. </a:t>
            </a:r>
          </a:p>
          <a:p>
            <a:r>
              <a:rPr lang="en-US" sz="2000"/>
              <a:t>Once these errors were fixed, our site could accurately be classified as accessible.</a:t>
            </a:r>
          </a:p>
          <a:p>
            <a:endParaRPr lang="en-US"/>
          </a:p>
        </p:txBody>
      </p:sp>
      <p:sp>
        <p:nvSpPr>
          <p:cNvPr id="5" name="Slide Number Placeholder 4">
            <a:extLst>
              <a:ext uri="{FF2B5EF4-FFF2-40B4-BE49-F238E27FC236}">
                <a16:creationId xmlns:a16="http://schemas.microsoft.com/office/drawing/2014/main" id="{957417AD-B9EA-413F-9A88-1594C653CEF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spTree>
    <p:extLst>
      <p:ext uri="{BB962C8B-B14F-4D97-AF65-F5344CB8AC3E}">
        <p14:creationId xmlns:p14="http://schemas.microsoft.com/office/powerpoint/2010/main" val="39122253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1B36B-0710-46E9-B419-4501EA252913}"/>
              </a:ext>
            </a:extLst>
          </p:cNvPr>
          <p:cNvSpPr>
            <a:spLocks noGrp="1"/>
          </p:cNvSpPr>
          <p:nvPr>
            <p:ph type="title"/>
          </p:nvPr>
        </p:nvSpPr>
        <p:spPr>
          <a:xfrm>
            <a:off x="457200" y="110068"/>
            <a:ext cx="10515600" cy="877143"/>
          </a:xfrm>
        </p:spPr>
        <p:txBody>
          <a:bodyPr/>
          <a:lstStyle/>
          <a:p>
            <a:r>
              <a:rPr lang="en-US"/>
              <a:t>Step 3: assistive technology user reviews the website (developer fixes)</a:t>
            </a:r>
          </a:p>
        </p:txBody>
      </p:sp>
      <p:sp>
        <p:nvSpPr>
          <p:cNvPr id="3" name="Text Placeholder 2">
            <a:extLst>
              <a:ext uri="{FF2B5EF4-FFF2-40B4-BE49-F238E27FC236}">
                <a16:creationId xmlns:a16="http://schemas.microsoft.com/office/drawing/2014/main" id="{70EBC88B-7529-4DC5-A080-9624A00B0834}"/>
              </a:ext>
            </a:extLst>
          </p:cNvPr>
          <p:cNvSpPr>
            <a:spLocks noGrp="1"/>
          </p:cNvSpPr>
          <p:nvPr>
            <p:ph type="body" idx="1"/>
          </p:nvPr>
        </p:nvSpPr>
        <p:spPr/>
        <p:txBody>
          <a:bodyPr/>
          <a:lstStyle/>
          <a:p>
            <a:r>
              <a:rPr lang="en-US" sz="1800"/>
              <a:t>We elevated these three issues as high priority, and our developer did an amazing job at fixing these errors within the back-end coding.</a:t>
            </a:r>
          </a:p>
          <a:p>
            <a:endParaRPr lang="en-US" sz="1800"/>
          </a:p>
          <a:p>
            <a:pPr marL="152396" indent="0">
              <a:buNone/>
            </a:pPr>
            <a:r>
              <a:rPr lang="en-US" sz="1800"/>
              <a:t>We did a second round of testing and confirmed that:</a:t>
            </a:r>
          </a:p>
          <a:p>
            <a:pPr marL="152396" indent="0">
              <a:buNone/>
            </a:pPr>
            <a:r>
              <a:rPr lang="en-US" sz="1800"/>
              <a:t>1. you could now use “</a:t>
            </a:r>
            <a:r>
              <a:rPr lang="en-US" sz="1800" err="1"/>
              <a:t>Alt+Down</a:t>
            </a:r>
            <a:r>
              <a:rPr lang="en-US" sz="1800"/>
              <a:t> Arrow” to access the drop-down menus,</a:t>
            </a:r>
          </a:p>
          <a:p>
            <a:pPr marL="152396" indent="0">
              <a:buNone/>
            </a:pPr>
            <a:r>
              <a:rPr lang="en-US" sz="1800"/>
              <a:t>2. the screen reader was accurately identifying and reading the left-hand navigation menu, and</a:t>
            </a:r>
          </a:p>
          <a:p>
            <a:pPr marL="152396" indent="0">
              <a:buNone/>
            </a:pPr>
            <a:r>
              <a:rPr lang="en-US" sz="1800"/>
              <a:t>3. the screen reader was identifying the headings and you can use the “H” key to navigate through the headings.</a:t>
            </a:r>
          </a:p>
          <a:p>
            <a:pPr marL="152396" indent="0">
              <a:buNone/>
            </a:pPr>
            <a:endParaRPr lang="en-US" sz="1800"/>
          </a:p>
          <a:p>
            <a:r>
              <a:rPr lang="en-US" sz="1800"/>
              <a:t>After this second round of testing, we let Sam know these issues were fixed. </a:t>
            </a:r>
          </a:p>
          <a:p>
            <a:r>
              <a:rPr lang="en-US" sz="1800"/>
              <a:t>We set up another meeting with him to confirm. </a:t>
            </a:r>
          </a:p>
          <a:p>
            <a:r>
              <a:rPr lang="en-US" sz="1800"/>
              <a:t>Sam tested the site again and was happy with its usability. </a:t>
            </a:r>
          </a:p>
          <a:p>
            <a:r>
              <a:rPr lang="en-US" sz="1800"/>
              <a:t>He said we could consider the site accessible, since he was able to navigate the website easily using the screen reader.</a:t>
            </a:r>
          </a:p>
          <a:p>
            <a:endParaRPr lang="en-US"/>
          </a:p>
        </p:txBody>
      </p:sp>
      <p:sp>
        <p:nvSpPr>
          <p:cNvPr id="4" name="Slide Number Placeholder 3">
            <a:extLst>
              <a:ext uri="{FF2B5EF4-FFF2-40B4-BE49-F238E27FC236}">
                <a16:creationId xmlns:a16="http://schemas.microsoft.com/office/drawing/2014/main" id="{9693D9E7-359A-47AC-B38A-436D97DA13D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a:p>
        </p:txBody>
      </p:sp>
    </p:spTree>
    <p:extLst>
      <p:ext uri="{BB962C8B-B14F-4D97-AF65-F5344CB8AC3E}">
        <p14:creationId xmlns:p14="http://schemas.microsoft.com/office/powerpoint/2010/main" val="9541624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6D864-CCCA-4BB0-963D-FECB063E6F28}"/>
              </a:ext>
            </a:extLst>
          </p:cNvPr>
          <p:cNvSpPr>
            <a:spLocks noGrp="1"/>
          </p:cNvSpPr>
          <p:nvPr>
            <p:ph type="title"/>
          </p:nvPr>
        </p:nvSpPr>
        <p:spPr>
          <a:xfrm>
            <a:off x="457200" y="110068"/>
            <a:ext cx="10515600" cy="877143"/>
          </a:xfrm>
        </p:spPr>
        <p:txBody>
          <a:bodyPr/>
          <a:lstStyle/>
          <a:p>
            <a:r>
              <a:rPr lang="en-US"/>
              <a:t>Step 3: assistive technology user reviews the website (results)</a:t>
            </a:r>
          </a:p>
        </p:txBody>
      </p:sp>
      <p:sp>
        <p:nvSpPr>
          <p:cNvPr id="3" name="Text Placeholder 2">
            <a:extLst>
              <a:ext uri="{FF2B5EF4-FFF2-40B4-BE49-F238E27FC236}">
                <a16:creationId xmlns:a16="http://schemas.microsoft.com/office/drawing/2014/main" id="{0CC85264-9B4C-4178-BDC0-1EB2C2AE122D}"/>
              </a:ext>
            </a:extLst>
          </p:cNvPr>
          <p:cNvSpPr>
            <a:spLocks noGrp="1"/>
          </p:cNvSpPr>
          <p:nvPr>
            <p:ph type="body" idx="1"/>
          </p:nvPr>
        </p:nvSpPr>
        <p:spPr>
          <a:xfrm>
            <a:off x="457200" y="1371600"/>
            <a:ext cx="11277600" cy="1181819"/>
          </a:xfrm>
        </p:spPr>
        <p:txBody>
          <a:bodyPr/>
          <a:lstStyle/>
          <a:p>
            <a:pPr marL="50800" indent="0">
              <a:buNone/>
            </a:pPr>
            <a:r>
              <a:rPr lang="en-US"/>
              <a:t>Before and after of NVDA’s elements list, showing that the headings are now properly coded.</a:t>
            </a:r>
          </a:p>
          <a:p>
            <a:endParaRPr lang="en-US"/>
          </a:p>
        </p:txBody>
      </p:sp>
      <p:pic>
        <p:nvPicPr>
          <p:cNvPr id="5" name="Picture 4" descr="Screenshot of the NVDA elements list, showing that the headings are not detected within NVDA.">
            <a:extLst>
              <a:ext uri="{FF2B5EF4-FFF2-40B4-BE49-F238E27FC236}">
                <a16:creationId xmlns:a16="http://schemas.microsoft.com/office/drawing/2014/main" id="{C66587F7-8151-40FE-800B-32383448661B}"/>
              </a:ext>
            </a:extLst>
          </p:cNvPr>
          <p:cNvPicPr>
            <a:picLocks noChangeAspect="1"/>
          </p:cNvPicPr>
          <p:nvPr/>
        </p:nvPicPr>
        <p:blipFill>
          <a:blip r:embed="rId2"/>
          <a:stretch>
            <a:fillRect/>
          </a:stretch>
        </p:blipFill>
        <p:spPr>
          <a:xfrm>
            <a:off x="1058685" y="2619469"/>
            <a:ext cx="3775296" cy="3473744"/>
          </a:xfrm>
          <a:prstGeom prst="rect">
            <a:avLst/>
          </a:prstGeom>
        </p:spPr>
      </p:pic>
      <p:pic>
        <p:nvPicPr>
          <p:cNvPr id="6" name="Picture 5" descr="Screenshot showing the NVDA elements list. After the developer fix, the headings are now indicated and listed.">
            <a:extLst>
              <a:ext uri="{FF2B5EF4-FFF2-40B4-BE49-F238E27FC236}">
                <a16:creationId xmlns:a16="http://schemas.microsoft.com/office/drawing/2014/main" id="{F61124DA-42A0-4DDD-AE73-3363C8427816}"/>
              </a:ext>
            </a:extLst>
          </p:cNvPr>
          <p:cNvPicPr>
            <a:picLocks noChangeAspect="1"/>
          </p:cNvPicPr>
          <p:nvPr/>
        </p:nvPicPr>
        <p:blipFill>
          <a:blip r:embed="rId3"/>
          <a:stretch>
            <a:fillRect/>
          </a:stretch>
        </p:blipFill>
        <p:spPr>
          <a:xfrm>
            <a:off x="5360772" y="2567710"/>
            <a:ext cx="6477658" cy="3473744"/>
          </a:xfrm>
          <a:prstGeom prst="rect">
            <a:avLst/>
          </a:prstGeom>
        </p:spPr>
      </p:pic>
      <p:sp>
        <p:nvSpPr>
          <p:cNvPr id="4" name="Slide Number Placeholder 3">
            <a:extLst>
              <a:ext uri="{FF2B5EF4-FFF2-40B4-BE49-F238E27FC236}">
                <a16:creationId xmlns:a16="http://schemas.microsoft.com/office/drawing/2014/main" id="{4D31A874-8B87-4747-9A50-3A5CACC8C4C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19</a:t>
            </a:fld>
            <a:endParaRPr lang="en-US"/>
          </a:p>
        </p:txBody>
      </p:sp>
    </p:spTree>
    <p:extLst>
      <p:ext uri="{BB962C8B-B14F-4D97-AF65-F5344CB8AC3E}">
        <p14:creationId xmlns:p14="http://schemas.microsoft.com/office/powerpoint/2010/main" val="195861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A2EC6-5E82-4B03-B259-CAC8EA955206}"/>
              </a:ext>
            </a:extLst>
          </p:cNvPr>
          <p:cNvSpPr>
            <a:spLocks noGrp="1"/>
          </p:cNvSpPr>
          <p:nvPr>
            <p:ph type="title"/>
          </p:nvPr>
        </p:nvSpPr>
        <p:spPr>
          <a:xfrm>
            <a:off x="457200" y="317405"/>
            <a:ext cx="10515600" cy="433945"/>
          </a:xfrm>
        </p:spPr>
        <p:txBody>
          <a:bodyPr/>
          <a:lstStyle/>
          <a:p>
            <a:r>
              <a:rPr lang="en-US" sz="2800"/>
              <a:t>Who we are: Open Data, Design, and Development (ODDD)</a:t>
            </a:r>
          </a:p>
        </p:txBody>
      </p:sp>
      <p:pic>
        <p:nvPicPr>
          <p:cNvPr id="5" name="Google Shape;341;p53" descr="Photo: Team Manager, Maroya Faied">
            <a:extLst>
              <a:ext uri="{FF2B5EF4-FFF2-40B4-BE49-F238E27FC236}">
                <a16:creationId xmlns:a16="http://schemas.microsoft.com/office/drawing/2014/main" id="{35204A53-DAB3-4137-83D6-2FFB477D6ABD}"/>
              </a:ext>
            </a:extLst>
          </p:cNvPr>
          <p:cNvPicPr preferRelativeResize="0"/>
          <p:nvPr/>
        </p:nvPicPr>
        <p:blipFill rotWithShape="1">
          <a:blip r:embed="rId2">
            <a:alphaModFix/>
          </a:blip>
          <a:srcRect/>
          <a:stretch/>
        </p:blipFill>
        <p:spPr>
          <a:xfrm>
            <a:off x="2541102" y="1340999"/>
            <a:ext cx="1097280" cy="1097280"/>
          </a:xfrm>
          <a:prstGeom prst="rect">
            <a:avLst/>
          </a:prstGeom>
          <a:noFill/>
          <a:ln>
            <a:noFill/>
          </a:ln>
        </p:spPr>
      </p:pic>
      <p:sp>
        <p:nvSpPr>
          <p:cNvPr id="6" name="Google Shape;349;p53">
            <a:extLst>
              <a:ext uri="{FF2B5EF4-FFF2-40B4-BE49-F238E27FC236}">
                <a16:creationId xmlns:a16="http://schemas.microsoft.com/office/drawing/2014/main" id="{CA11BE2F-2B73-4601-BD04-7B0789690999}"/>
              </a:ext>
            </a:extLst>
          </p:cNvPr>
          <p:cNvSpPr/>
          <p:nvPr/>
        </p:nvSpPr>
        <p:spPr>
          <a:xfrm>
            <a:off x="2134743" y="2488024"/>
            <a:ext cx="1806000" cy="591200"/>
          </a:xfrm>
          <a:prstGeom prst="rect">
            <a:avLst/>
          </a:prstGeom>
          <a:noFill/>
          <a:ln>
            <a:noFill/>
          </a:ln>
        </p:spPr>
        <p:txBody>
          <a:bodyPr spcFirstLastPara="1" wrap="square" lIns="121900" tIns="60933" rIns="121900" bIns="60933" anchor="t" anchorCtr="0">
            <a:noAutofit/>
          </a:bodyPr>
          <a:lstStyle/>
          <a:p>
            <a:pPr algn="ctr" defTabSz="1219170">
              <a:buClr>
                <a:srgbClr val="000000"/>
              </a:buClr>
            </a:pPr>
            <a:r>
              <a:rPr lang="en-US" sz="1400" b="1" kern="0">
                <a:solidFill>
                  <a:srgbClr val="000000"/>
                </a:solidFill>
                <a:latin typeface="Verdana" panose="020B0604030504040204" pitchFamily="34" charset="0"/>
                <a:ea typeface="Verdana" panose="020B0604030504040204" pitchFamily="34" charset="0"/>
                <a:cs typeface="Source Sans Pro"/>
                <a:sym typeface="Source Sans Pro"/>
              </a:rPr>
              <a:t>Team Manager</a:t>
            </a:r>
            <a:endParaRPr lang="en-US" sz="1400" b="1" kern="0">
              <a:solidFill>
                <a:srgbClr val="000000"/>
              </a:solidFill>
              <a:latin typeface="Verdana" panose="020B0604030504040204" pitchFamily="34" charset="0"/>
              <a:ea typeface="Verdana" panose="020B0604030504040204" pitchFamily="34" charset="0"/>
              <a:cs typeface="Arial"/>
              <a:sym typeface="Arial"/>
            </a:endParaRPr>
          </a:p>
          <a:p>
            <a:pPr algn="ctr" defTabSz="1219170">
              <a:buClr>
                <a:srgbClr val="000000"/>
              </a:buClr>
            </a:pPr>
            <a:r>
              <a:rPr lang="en-US" sz="1400" kern="0">
                <a:solidFill>
                  <a:srgbClr val="000000"/>
                </a:solidFill>
                <a:latin typeface="Verdana" panose="020B0604030504040204" pitchFamily="34" charset="0"/>
                <a:ea typeface="Verdana" panose="020B0604030504040204" pitchFamily="34" charset="0"/>
                <a:cs typeface="Source Sans Pro Light"/>
                <a:sym typeface="Source Sans Pro Light"/>
              </a:rPr>
              <a:t>Maroya Faied</a:t>
            </a:r>
          </a:p>
        </p:txBody>
      </p:sp>
      <p:pic>
        <p:nvPicPr>
          <p:cNvPr id="7" name="Google Shape;344;p53" descr="Photo: Lindsay Goldstein, Program Analyst">
            <a:extLst>
              <a:ext uri="{FF2B5EF4-FFF2-40B4-BE49-F238E27FC236}">
                <a16:creationId xmlns:a16="http://schemas.microsoft.com/office/drawing/2014/main" id="{A863DAB4-E907-4D3C-92A3-36C13658066F}"/>
              </a:ext>
            </a:extLst>
          </p:cNvPr>
          <p:cNvPicPr preferRelativeResize="0"/>
          <p:nvPr/>
        </p:nvPicPr>
        <p:blipFill rotWithShape="1">
          <a:blip r:embed="rId3">
            <a:alphaModFix/>
          </a:blip>
          <a:srcRect/>
          <a:stretch/>
        </p:blipFill>
        <p:spPr>
          <a:xfrm>
            <a:off x="4332642" y="1340999"/>
            <a:ext cx="1097280" cy="1097280"/>
          </a:xfrm>
          <a:prstGeom prst="rect">
            <a:avLst/>
          </a:prstGeom>
          <a:noFill/>
          <a:ln>
            <a:noFill/>
          </a:ln>
        </p:spPr>
      </p:pic>
      <p:sp>
        <p:nvSpPr>
          <p:cNvPr id="8" name="Google Shape;351;p53">
            <a:extLst>
              <a:ext uri="{FF2B5EF4-FFF2-40B4-BE49-F238E27FC236}">
                <a16:creationId xmlns:a16="http://schemas.microsoft.com/office/drawing/2014/main" id="{CD0E0090-4118-4653-84CD-9ECD667DF18F}"/>
              </a:ext>
            </a:extLst>
          </p:cNvPr>
          <p:cNvSpPr/>
          <p:nvPr/>
        </p:nvSpPr>
        <p:spPr>
          <a:xfrm>
            <a:off x="3836076" y="2488024"/>
            <a:ext cx="2090411" cy="366400"/>
          </a:xfrm>
          <a:prstGeom prst="rect">
            <a:avLst/>
          </a:prstGeom>
          <a:noFill/>
          <a:ln>
            <a:noFill/>
          </a:ln>
        </p:spPr>
        <p:txBody>
          <a:bodyPr spcFirstLastPara="1" wrap="square" lIns="121900" tIns="60933" rIns="121900" bIns="60933" anchor="t" anchorCtr="0">
            <a:noAutofit/>
          </a:bodyPr>
          <a:lstStyle/>
          <a:p>
            <a:pPr algn="ctr" defTabSz="1219170">
              <a:buClr>
                <a:srgbClr val="000000"/>
              </a:buClr>
            </a:pPr>
            <a:r>
              <a:rPr lang="en-US" sz="1400" b="1" kern="0">
                <a:solidFill>
                  <a:srgbClr val="000000"/>
                </a:solidFill>
                <a:latin typeface="Verdana" panose="020B0604030504040204" pitchFamily="34" charset="0"/>
                <a:ea typeface="Verdana" panose="020B0604030504040204" pitchFamily="34" charset="0"/>
                <a:cs typeface="Source Sans Pro"/>
                <a:sym typeface="Source Sans Pro"/>
              </a:rPr>
              <a:t>Program Analyst</a:t>
            </a:r>
          </a:p>
          <a:p>
            <a:pPr algn="ctr" defTabSz="1219170">
              <a:buClr>
                <a:srgbClr val="000000"/>
              </a:buClr>
            </a:pPr>
            <a:r>
              <a:rPr lang="en-US" sz="1400" kern="0">
                <a:solidFill>
                  <a:srgbClr val="000000"/>
                </a:solidFill>
                <a:latin typeface="Verdana" panose="020B0604030504040204" pitchFamily="34" charset="0"/>
                <a:ea typeface="Verdana" panose="020B0604030504040204" pitchFamily="34" charset="0"/>
                <a:cs typeface="Source Sans Pro Light"/>
                <a:sym typeface="Source Sans Pro Light"/>
              </a:rPr>
              <a:t>Lindsay Goldstein</a:t>
            </a:r>
            <a:endParaRPr lang="en-US" sz="1400" kern="0">
              <a:solidFill>
                <a:srgbClr val="000000"/>
              </a:solidFill>
              <a:latin typeface="Verdana" panose="020B0604030504040204" pitchFamily="34" charset="0"/>
              <a:ea typeface="Verdana" panose="020B0604030504040204" pitchFamily="34" charset="0"/>
              <a:cs typeface="Arial"/>
              <a:sym typeface="Arial"/>
            </a:endParaRPr>
          </a:p>
        </p:txBody>
      </p:sp>
      <p:pic>
        <p:nvPicPr>
          <p:cNvPr id="9" name="Picture 8" descr="Photo: Christine Thomas, Program Analyst">
            <a:extLst>
              <a:ext uri="{FF2B5EF4-FFF2-40B4-BE49-F238E27FC236}">
                <a16:creationId xmlns:a16="http://schemas.microsoft.com/office/drawing/2014/main" id="{726914C5-79FC-4D4C-BC0F-2E1970F99D33}"/>
              </a:ext>
            </a:extLst>
          </p:cNvPr>
          <p:cNvPicPr>
            <a:picLocks noChangeAspect="1"/>
          </p:cNvPicPr>
          <p:nvPr/>
        </p:nvPicPr>
        <p:blipFill rotWithShape="1">
          <a:blip r:embed="rId4"/>
          <a:srcRect t="2957" b="2957"/>
          <a:stretch/>
        </p:blipFill>
        <p:spPr>
          <a:xfrm>
            <a:off x="6124182" y="1340999"/>
            <a:ext cx="1097280" cy="1097280"/>
          </a:xfrm>
          <a:prstGeom prst="ellipse">
            <a:avLst/>
          </a:prstGeom>
          <a:solidFill>
            <a:schemeClr val="bg1"/>
          </a:solidFill>
        </p:spPr>
      </p:pic>
      <p:sp>
        <p:nvSpPr>
          <p:cNvPr id="10" name="TextBox 9">
            <a:extLst>
              <a:ext uri="{FF2B5EF4-FFF2-40B4-BE49-F238E27FC236}">
                <a16:creationId xmlns:a16="http://schemas.microsoft.com/office/drawing/2014/main" id="{BD8EC411-CE4A-4A7E-8F0C-81ECC48FE38D}"/>
              </a:ext>
            </a:extLst>
          </p:cNvPr>
          <p:cNvSpPr txBox="1"/>
          <p:nvPr/>
        </p:nvSpPr>
        <p:spPr>
          <a:xfrm>
            <a:off x="5686196" y="2488025"/>
            <a:ext cx="1983359" cy="553998"/>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pPr algn="ctr" defTabSz="1219170">
              <a:buClr>
                <a:srgbClr val="000000"/>
              </a:buClr>
            </a:pPr>
            <a:r>
              <a:rPr lang="en-US" sz="1400" b="1" kern="0">
                <a:solidFill>
                  <a:srgbClr val="000000"/>
                </a:solidFill>
                <a:latin typeface="Verdana" panose="020B0604030504040204" pitchFamily="34" charset="0"/>
                <a:ea typeface="Verdana" panose="020B0604030504040204" pitchFamily="34" charset="0"/>
                <a:cs typeface="Arial"/>
                <a:sym typeface="Arial"/>
              </a:rPr>
              <a:t>Program Analyst</a:t>
            </a:r>
          </a:p>
          <a:p>
            <a:pPr algn="ctr" defTabSz="1219170">
              <a:buClr>
                <a:srgbClr val="000000"/>
              </a:buClr>
            </a:pPr>
            <a:r>
              <a:rPr lang="en-US" sz="1400" kern="0">
                <a:solidFill>
                  <a:srgbClr val="000000"/>
                </a:solidFill>
                <a:latin typeface="Verdana" panose="020B0604030504040204" pitchFamily="34" charset="0"/>
                <a:ea typeface="Verdana" panose="020B0604030504040204" pitchFamily="34" charset="0"/>
                <a:cs typeface="Arial"/>
                <a:sym typeface="Arial"/>
              </a:rPr>
              <a:t>Christine Thomas</a:t>
            </a:r>
          </a:p>
        </p:txBody>
      </p:sp>
      <p:sp>
        <p:nvSpPr>
          <p:cNvPr id="11" name="Oval 10" descr="Placeholder for image of Digital Services Specialist.">
            <a:extLst>
              <a:ext uri="{FF2B5EF4-FFF2-40B4-BE49-F238E27FC236}">
                <a16:creationId xmlns:a16="http://schemas.microsoft.com/office/drawing/2014/main" id="{03808F66-7082-415A-9259-521BC4AB4D4A}"/>
              </a:ext>
            </a:extLst>
          </p:cNvPr>
          <p:cNvSpPr/>
          <p:nvPr/>
        </p:nvSpPr>
        <p:spPr>
          <a:xfrm>
            <a:off x="7887148" y="1340999"/>
            <a:ext cx="1097280" cy="1097280"/>
          </a:xfrm>
          <a:prstGeom prst="ellipse">
            <a:avLst/>
          </a:prstGeom>
          <a:solidFill>
            <a:schemeClr val="bg1"/>
          </a:solidFill>
        </p:spPr>
        <p:style>
          <a:lnRef idx="1">
            <a:schemeClr val="accent2"/>
          </a:lnRef>
          <a:fillRef idx="2">
            <a:schemeClr val="accent2"/>
          </a:fillRef>
          <a:effectRef idx="1">
            <a:schemeClr val="accent2"/>
          </a:effectRef>
          <a:fontRef idx="minor">
            <a:schemeClr val="dk1"/>
          </a:fontRef>
        </p:style>
        <p:txBody>
          <a:bodyPr lIns="121920" tIns="60960" rIns="121920" bIns="60960" rtlCol="0" anchor="ctr"/>
          <a:lstStyle/>
          <a:p>
            <a:pPr algn="ctr" defTabSz="1219170">
              <a:buClr>
                <a:srgbClr val="000000"/>
              </a:buClr>
            </a:pPr>
            <a:r>
              <a:rPr lang="en-US" sz="1200" kern="0">
                <a:solidFill>
                  <a:srgbClr val="000000"/>
                </a:solidFill>
                <a:latin typeface="Verdana" panose="020B0604030504040204" pitchFamily="34" charset="0"/>
                <a:cs typeface="Arial"/>
                <a:sym typeface="Arial"/>
              </a:rPr>
              <a:t>Vacant</a:t>
            </a:r>
            <a:endParaRPr lang="en-US" sz="1200" kern="0">
              <a:solidFill>
                <a:srgbClr val="000000"/>
              </a:solidFill>
              <a:latin typeface="Verdana" panose="020B0604030504040204" pitchFamily="34" charset="0"/>
              <a:sym typeface="Arial"/>
            </a:endParaRPr>
          </a:p>
        </p:txBody>
      </p:sp>
      <p:sp>
        <p:nvSpPr>
          <p:cNvPr id="12" name="TextBox 11">
            <a:extLst>
              <a:ext uri="{FF2B5EF4-FFF2-40B4-BE49-F238E27FC236}">
                <a16:creationId xmlns:a16="http://schemas.microsoft.com/office/drawing/2014/main" id="{124D97B8-7874-446C-BC24-956CAE68FC77}"/>
              </a:ext>
            </a:extLst>
          </p:cNvPr>
          <p:cNvSpPr txBox="1"/>
          <p:nvPr/>
        </p:nvSpPr>
        <p:spPr>
          <a:xfrm>
            <a:off x="7372601" y="2488024"/>
            <a:ext cx="2313821" cy="50013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algn="ctr">
              <a:defRPr b="1">
                <a:solidFill>
                  <a:schemeClr val="tx1"/>
                </a:solidFill>
                <a:latin typeface="Verdana" panose="020B0604030504040204" pitchFamily="34" charset="0"/>
                <a:ea typeface="Verdana" panose="020B0604030504040204" pitchFamily="34" charset="0"/>
              </a:defRPr>
            </a:lvl1pPr>
          </a:lstStyle>
          <a:p>
            <a:pPr defTabSz="1219170">
              <a:buClr>
                <a:srgbClr val="000000"/>
              </a:buClr>
            </a:pPr>
            <a:r>
              <a:rPr lang="en-US" sz="1400" kern="0">
                <a:solidFill>
                  <a:srgbClr val="000000"/>
                </a:solidFill>
                <a:cs typeface="Arial"/>
                <a:sym typeface="Arial"/>
              </a:rPr>
              <a:t>Content Strategist</a:t>
            </a:r>
          </a:p>
          <a:p>
            <a:pPr defTabSz="1219170">
              <a:buClr>
                <a:srgbClr val="000000"/>
              </a:buClr>
            </a:pPr>
            <a:r>
              <a:rPr lang="en-US" sz="1050" b="0" kern="0">
                <a:solidFill>
                  <a:srgbClr val="000000"/>
                </a:solidFill>
                <a:cs typeface="Arial"/>
                <a:sym typeface="Arial"/>
              </a:rPr>
              <a:t>Vacant</a:t>
            </a:r>
          </a:p>
        </p:txBody>
      </p:sp>
      <p:pic>
        <p:nvPicPr>
          <p:cNvPr id="13" name="Picture 4" descr="Photo: Mojo Nichols, IDM Developer">
            <a:extLst>
              <a:ext uri="{FF2B5EF4-FFF2-40B4-BE49-F238E27FC236}">
                <a16:creationId xmlns:a16="http://schemas.microsoft.com/office/drawing/2014/main" id="{EBE0CE77-ED44-4AB4-9ECC-90D8319E67BD}"/>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28025" y="3208421"/>
            <a:ext cx="1098247" cy="1098247"/>
          </a:xfrm>
          <a:prstGeom prst="ellipse">
            <a:avLst/>
          </a:prstGeom>
          <a:noFill/>
          <a:extLst>
            <a:ext uri="{909E8E84-426E-40DD-AFC4-6F175D3DCCD1}">
              <a14:hiddenFill xmlns:a14="http://schemas.microsoft.com/office/drawing/2010/main">
                <a:solidFill>
                  <a:srgbClr val="FFFFFF"/>
                </a:solidFill>
              </a14:hiddenFill>
            </a:ext>
          </a:extLst>
        </p:spPr>
      </p:pic>
      <p:sp>
        <p:nvSpPr>
          <p:cNvPr id="14" name="Google Shape;348;p53">
            <a:extLst>
              <a:ext uri="{FF2B5EF4-FFF2-40B4-BE49-F238E27FC236}">
                <a16:creationId xmlns:a16="http://schemas.microsoft.com/office/drawing/2014/main" id="{F54E6033-8BDE-4AB1-93D2-2248494E7735}"/>
              </a:ext>
            </a:extLst>
          </p:cNvPr>
          <p:cNvSpPr/>
          <p:nvPr/>
        </p:nvSpPr>
        <p:spPr>
          <a:xfrm>
            <a:off x="2134743" y="4386900"/>
            <a:ext cx="1910867" cy="591200"/>
          </a:xfrm>
          <a:prstGeom prst="rect">
            <a:avLst/>
          </a:prstGeom>
          <a:noFill/>
          <a:ln>
            <a:noFill/>
          </a:ln>
        </p:spPr>
        <p:txBody>
          <a:bodyPr spcFirstLastPara="1" wrap="square" lIns="121900" tIns="60933" rIns="121900" bIns="60933" anchor="t" anchorCtr="0">
            <a:noAutofit/>
          </a:bodyPr>
          <a:lstStyle/>
          <a:p>
            <a:pPr algn="ctr" defTabSz="1219170">
              <a:buClr>
                <a:srgbClr val="000000"/>
              </a:buClr>
            </a:pPr>
            <a:r>
              <a:rPr lang="en-US" sz="1400" b="1" kern="0">
                <a:solidFill>
                  <a:srgbClr val="000000"/>
                </a:solidFill>
                <a:latin typeface="Verdana" panose="020B0604030504040204" pitchFamily="34" charset="0"/>
                <a:ea typeface="Verdana" panose="020B0604030504040204" pitchFamily="34" charset="0"/>
                <a:cs typeface="Source Sans Pro"/>
                <a:sym typeface="Source Sans Pro"/>
              </a:rPr>
              <a:t>IDM Developer</a:t>
            </a:r>
            <a:endParaRPr lang="en-US" sz="1400" b="1" kern="0">
              <a:solidFill>
                <a:srgbClr val="000000"/>
              </a:solidFill>
              <a:latin typeface="Verdana" panose="020B0604030504040204" pitchFamily="34" charset="0"/>
              <a:ea typeface="Verdana" panose="020B0604030504040204" pitchFamily="34" charset="0"/>
              <a:cs typeface="Arial"/>
              <a:sym typeface="Arial"/>
            </a:endParaRPr>
          </a:p>
          <a:p>
            <a:pPr algn="ctr" defTabSz="1219170">
              <a:buClr>
                <a:srgbClr val="000000"/>
              </a:buClr>
            </a:pPr>
            <a:r>
              <a:rPr lang="en-US" sz="1400" kern="0">
                <a:solidFill>
                  <a:srgbClr val="000000"/>
                </a:solidFill>
                <a:latin typeface="Verdana" panose="020B0604030504040204" pitchFamily="34" charset="0"/>
                <a:ea typeface="Verdana" panose="020B0604030504040204" pitchFamily="34" charset="0"/>
                <a:cs typeface="Source Sans Pro Light"/>
                <a:sym typeface="Source Sans Pro Light"/>
              </a:rPr>
              <a:t>Mojo Nichols</a:t>
            </a:r>
          </a:p>
          <a:p>
            <a:pPr algn="ctr" defTabSz="1219170">
              <a:buClr>
                <a:srgbClr val="000000"/>
              </a:buClr>
            </a:pPr>
            <a:r>
              <a:rPr lang="en-US" sz="1071" kern="0">
                <a:solidFill>
                  <a:srgbClr val="000000"/>
                </a:solidFill>
                <a:latin typeface="Verdana" panose="020B0604030504040204" pitchFamily="34" charset="0"/>
                <a:ea typeface="Verdana" panose="020B0604030504040204" pitchFamily="34" charset="0"/>
                <a:cs typeface="Arial"/>
                <a:sym typeface="Source Sans Pro Light"/>
              </a:rPr>
              <a:t>Supports IDM projects outside of ODDD</a:t>
            </a:r>
            <a:endParaRPr lang="en-US" sz="1071" kern="0">
              <a:solidFill>
                <a:srgbClr val="000000"/>
              </a:solidFill>
              <a:latin typeface="Verdana" panose="020B0604030504040204" pitchFamily="34" charset="0"/>
              <a:ea typeface="Verdana" panose="020B0604030504040204" pitchFamily="34" charset="0"/>
              <a:cs typeface="Arial"/>
              <a:sym typeface="Arial"/>
            </a:endParaRPr>
          </a:p>
        </p:txBody>
      </p:sp>
      <p:sp>
        <p:nvSpPr>
          <p:cNvPr id="15" name="Oval 14" descr="Placeholder for image of Digital Services Specialist.">
            <a:extLst>
              <a:ext uri="{FF2B5EF4-FFF2-40B4-BE49-F238E27FC236}">
                <a16:creationId xmlns:a16="http://schemas.microsoft.com/office/drawing/2014/main" id="{1C395748-AB12-47DF-8DF0-5A61B98EB9AD}"/>
              </a:ext>
            </a:extLst>
          </p:cNvPr>
          <p:cNvSpPr/>
          <p:nvPr/>
        </p:nvSpPr>
        <p:spPr>
          <a:xfrm>
            <a:off x="4247488" y="3230137"/>
            <a:ext cx="1097280" cy="1097280"/>
          </a:xfrm>
          <a:prstGeom prst="ellipse">
            <a:avLst/>
          </a:prstGeom>
          <a:solidFill>
            <a:schemeClr val="bg1"/>
          </a:solidFill>
        </p:spPr>
        <p:style>
          <a:lnRef idx="1">
            <a:schemeClr val="accent2"/>
          </a:lnRef>
          <a:fillRef idx="2">
            <a:schemeClr val="accent2"/>
          </a:fillRef>
          <a:effectRef idx="1">
            <a:schemeClr val="accent2"/>
          </a:effectRef>
          <a:fontRef idx="minor">
            <a:schemeClr val="dk1"/>
          </a:fontRef>
        </p:style>
        <p:txBody>
          <a:bodyPr lIns="121920" tIns="60960" rIns="121920" bIns="60960" rtlCol="0" anchor="ctr"/>
          <a:lstStyle/>
          <a:p>
            <a:pPr algn="ctr" defTabSz="1219170">
              <a:buClr>
                <a:srgbClr val="000000"/>
              </a:buClr>
            </a:pPr>
            <a:r>
              <a:rPr lang="en-US" sz="1200" kern="0">
                <a:solidFill>
                  <a:srgbClr val="000000"/>
                </a:solidFill>
                <a:latin typeface="Verdana" panose="020B0604030504040204" pitchFamily="34" charset="0"/>
                <a:cs typeface="Arial"/>
                <a:sym typeface="Arial"/>
              </a:rPr>
              <a:t>Vacant</a:t>
            </a:r>
            <a:endParaRPr lang="en-US" sz="1200" kern="0">
              <a:solidFill>
                <a:srgbClr val="000000"/>
              </a:solidFill>
              <a:latin typeface="Verdana" panose="020B0604030504040204" pitchFamily="34" charset="0"/>
              <a:sym typeface="Arial"/>
            </a:endParaRPr>
          </a:p>
        </p:txBody>
      </p:sp>
      <p:sp>
        <p:nvSpPr>
          <p:cNvPr id="16" name="TextBox 15">
            <a:extLst>
              <a:ext uri="{FF2B5EF4-FFF2-40B4-BE49-F238E27FC236}">
                <a16:creationId xmlns:a16="http://schemas.microsoft.com/office/drawing/2014/main" id="{152B3B51-5BCD-4A59-AA4A-2832684FA53E}"/>
              </a:ext>
            </a:extLst>
          </p:cNvPr>
          <p:cNvSpPr txBox="1"/>
          <p:nvPr/>
        </p:nvSpPr>
        <p:spPr>
          <a:xfrm>
            <a:off x="3883025" y="4425247"/>
            <a:ext cx="1855407" cy="410369"/>
          </a:xfrm>
          <a:prstGeom prst="rect">
            <a:avLst/>
          </a:prstGeom>
          <a:noFill/>
          <a:ln>
            <a:noFill/>
          </a:ln>
        </p:spPr>
        <p:txBody>
          <a:bodyPr spcFirstLastPara="1" wrap="square" lIns="121900" tIns="60933" rIns="121900" bIns="60933" anchor="t" anchorCtr="0">
            <a:noAutofit/>
          </a:bodyPr>
          <a:lstStyle>
            <a:defPPr marR="0" lvl="0" algn="l" rtl="0">
              <a:lnSpc>
                <a:spcPct val="100000"/>
              </a:lnSpc>
              <a:spcBef>
                <a:spcPts val="0"/>
              </a:spcBef>
              <a:spcAft>
                <a:spcPts val="0"/>
              </a:spcAft>
            </a:defPPr>
            <a:lvl1pPr marL="0" indent="0" algn="ctr">
              <a:buNone/>
              <a:defRPr>
                <a:solidFill>
                  <a:schemeClr val="dk2"/>
                </a:solidFill>
                <a:latin typeface="Source Sans Pro Light"/>
                <a:ea typeface="Source Sans Pro Light"/>
                <a:cs typeface="Source Sans Pro Light"/>
              </a:defRPr>
            </a:lvl1pPr>
          </a:lstStyle>
          <a:p>
            <a:pPr defTabSz="1219170">
              <a:buClr>
                <a:srgbClr val="000000"/>
              </a:buClr>
            </a:pPr>
            <a:r>
              <a:rPr lang="en-US" sz="1400" b="1" kern="0">
                <a:solidFill>
                  <a:srgbClr val="000000"/>
                </a:solidFill>
                <a:latin typeface="Verdana" panose="020B0604030504040204" pitchFamily="34" charset="0"/>
                <a:ea typeface="Verdana" panose="020B0604030504040204" pitchFamily="34" charset="0"/>
                <a:cs typeface="Source Sans Pro"/>
                <a:sym typeface="Source Sans Pro"/>
              </a:rPr>
              <a:t>Digital Services Specialist</a:t>
            </a:r>
          </a:p>
          <a:p>
            <a:pPr defTabSz="1219170">
              <a:buClr>
                <a:srgbClr val="000000"/>
              </a:buClr>
            </a:pPr>
            <a:r>
              <a:rPr lang="en-US" sz="1071" kern="0">
                <a:solidFill>
                  <a:srgbClr val="000000"/>
                </a:solidFill>
                <a:latin typeface="Verdana" panose="020B0604030504040204" pitchFamily="34" charset="0"/>
                <a:ea typeface="Verdana" panose="020B0604030504040204" pitchFamily="34" charset="0"/>
                <a:sym typeface="Source Sans Pro"/>
              </a:rPr>
              <a:t>Vacant</a:t>
            </a:r>
            <a:endParaRPr lang="en-US" sz="1071" kern="0">
              <a:solidFill>
                <a:srgbClr val="000000"/>
              </a:solidFill>
              <a:latin typeface="Verdana" panose="020B0604030504040204" pitchFamily="34" charset="0"/>
              <a:ea typeface="Verdana" panose="020B0604030504040204" pitchFamily="34" charset="0"/>
              <a:sym typeface="Arial"/>
            </a:endParaRPr>
          </a:p>
        </p:txBody>
      </p:sp>
      <p:sp>
        <p:nvSpPr>
          <p:cNvPr id="17" name="Oval 16" descr="Placeholder for image of Digital Services Specialist.">
            <a:extLst>
              <a:ext uri="{FF2B5EF4-FFF2-40B4-BE49-F238E27FC236}">
                <a16:creationId xmlns:a16="http://schemas.microsoft.com/office/drawing/2014/main" id="{545222EB-76D3-4711-82FD-EA694B11F75B}"/>
              </a:ext>
            </a:extLst>
          </p:cNvPr>
          <p:cNvSpPr/>
          <p:nvPr/>
        </p:nvSpPr>
        <p:spPr>
          <a:xfrm>
            <a:off x="6072749" y="3230137"/>
            <a:ext cx="1097280" cy="1097280"/>
          </a:xfrm>
          <a:prstGeom prst="ellipse">
            <a:avLst/>
          </a:prstGeom>
          <a:solidFill>
            <a:schemeClr val="bg1"/>
          </a:solidFill>
        </p:spPr>
        <p:style>
          <a:lnRef idx="1">
            <a:schemeClr val="accent2"/>
          </a:lnRef>
          <a:fillRef idx="2">
            <a:schemeClr val="accent2"/>
          </a:fillRef>
          <a:effectRef idx="1">
            <a:schemeClr val="accent2"/>
          </a:effectRef>
          <a:fontRef idx="minor">
            <a:schemeClr val="dk1"/>
          </a:fontRef>
        </p:style>
        <p:txBody>
          <a:bodyPr lIns="121920" tIns="60960" rIns="121920" bIns="60960" rtlCol="0" anchor="ctr"/>
          <a:lstStyle/>
          <a:p>
            <a:pPr algn="ctr" defTabSz="1219170">
              <a:buClr>
                <a:srgbClr val="000000"/>
              </a:buClr>
            </a:pPr>
            <a:r>
              <a:rPr lang="en-US" sz="1200" kern="0">
                <a:solidFill>
                  <a:srgbClr val="000000"/>
                </a:solidFill>
                <a:latin typeface="Verdana" panose="020B0604030504040204" pitchFamily="34" charset="0"/>
                <a:cs typeface="Arial"/>
                <a:sym typeface="Arial"/>
              </a:rPr>
              <a:t>Vacant</a:t>
            </a:r>
            <a:endParaRPr lang="en-US" sz="1200" kern="0">
              <a:solidFill>
                <a:srgbClr val="000000"/>
              </a:solidFill>
              <a:latin typeface="Verdana" panose="020B0604030504040204" pitchFamily="34" charset="0"/>
              <a:sym typeface="Arial"/>
            </a:endParaRPr>
          </a:p>
        </p:txBody>
      </p:sp>
      <p:sp>
        <p:nvSpPr>
          <p:cNvPr id="18" name="Google Shape;350;p53">
            <a:extLst>
              <a:ext uri="{FF2B5EF4-FFF2-40B4-BE49-F238E27FC236}">
                <a16:creationId xmlns:a16="http://schemas.microsoft.com/office/drawing/2014/main" id="{4606E0C8-BA9E-417A-A0CD-18EDEE267F00}"/>
              </a:ext>
            </a:extLst>
          </p:cNvPr>
          <p:cNvSpPr/>
          <p:nvPr/>
        </p:nvSpPr>
        <p:spPr>
          <a:xfrm>
            <a:off x="5712402" y="4462179"/>
            <a:ext cx="1920839" cy="1071985"/>
          </a:xfrm>
          <a:prstGeom prst="rect">
            <a:avLst/>
          </a:prstGeom>
          <a:noFill/>
          <a:ln>
            <a:noFill/>
          </a:ln>
        </p:spPr>
        <p:txBody>
          <a:bodyPr spcFirstLastPara="1" wrap="square" lIns="121900" tIns="60933" rIns="121900" bIns="60933" anchor="t" anchorCtr="0">
            <a:noAutofit/>
          </a:bodyPr>
          <a:lstStyle/>
          <a:p>
            <a:pPr algn="ctr" defTabSz="1219170">
              <a:buClr>
                <a:srgbClr val="000000"/>
              </a:buClr>
            </a:pPr>
            <a:r>
              <a:rPr lang="en-US" sz="1400" b="1" kern="0">
                <a:solidFill>
                  <a:srgbClr val="000000"/>
                </a:solidFill>
                <a:latin typeface="Verdana" panose="020B0604030504040204" pitchFamily="34" charset="0"/>
                <a:ea typeface="Verdana" panose="020B0604030504040204" pitchFamily="34" charset="0"/>
                <a:cs typeface="Source Sans Pro"/>
                <a:sym typeface="Source Sans Pro"/>
              </a:rPr>
              <a:t>UX Designer</a:t>
            </a:r>
            <a:endParaRPr lang="en-US" sz="1400" b="1" kern="0">
              <a:solidFill>
                <a:srgbClr val="000000"/>
              </a:solidFill>
              <a:latin typeface="Verdana" panose="020B0604030504040204" pitchFamily="34" charset="0"/>
              <a:ea typeface="Verdana" panose="020B0604030504040204" pitchFamily="34" charset="0"/>
              <a:cs typeface="Arial"/>
              <a:sym typeface="Arial"/>
            </a:endParaRPr>
          </a:p>
          <a:p>
            <a:pPr algn="ctr" defTabSz="1219170">
              <a:buClr>
                <a:srgbClr val="000000"/>
              </a:buClr>
            </a:pPr>
            <a:r>
              <a:rPr lang="en-US" sz="1071" kern="0">
                <a:solidFill>
                  <a:srgbClr val="000000"/>
                </a:solidFill>
                <a:latin typeface="Verdana" panose="020B0604030504040204" pitchFamily="34" charset="0"/>
                <a:ea typeface="Verdana" panose="020B0604030504040204" pitchFamily="34" charset="0"/>
                <a:cs typeface="Arial"/>
                <a:sym typeface="Source Sans Pro Light"/>
              </a:rPr>
              <a:t>Vacant</a:t>
            </a:r>
            <a:endParaRPr lang="en-US" sz="1071" kern="0">
              <a:solidFill>
                <a:srgbClr val="000000"/>
              </a:solidFill>
              <a:latin typeface="Verdana" panose="020B0604030504040204" pitchFamily="34" charset="0"/>
              <a:ea typeface="Verdana" panose="020B0604030504040204" pitchFamily="34" charset="0"/>
              <a:cs typeface="Arial"/>
              <a:sym typeface="Arial"/>
            </a:endParaRPr>
          </a:p>
          <a:p>
            <a:pPr algn="ctr" defTabSz="1219170">
              <a:buClr>
                <a:srgbClr val="000000"/>
              </a:buClr>
            </a:pPr>
            <a:endParaRPr lang="en-US" sz="1400" kern="0">
              <a:solidFill>
                <a:srgbClr val="000000"/>
              </a:solidFill>
              <a:latin typeface="Verdana" panose="020B0604030504040204" pitchFamily="34" charset="0"/>
              <a:ea typeface="Verdana" panose="020B0604030504040204" pitchFamily="34" charset="0"/>
              <a:cs typeface="Source Sans Pro Light"/>
              <a:sym typeface="Source Sans Pro Light"/>
            </a:endParaRPr>
          </a:p>
          <a:p>
            <a:pPr algn="ctr" defTabSz="1219170">
              <a:buClr>
                <a:srgbClr val="000000"/>
              </a:buClr>
            </a:pPr>
            <a:endParaRPr lang="en-US" sz="1051" kern="0">
              <a:solidFill>
                <a:srgbClr val="000000"/>
              </a:solidFill>
              <a:latin typeface="Verdana" panose="020B0604030504040204" pitchFamily="34" charset="0"/>
              <a:ea typeface="Verdana" panose="020B0604030504040204" pitchFamily="34" charset="0"/>
              <a:cs typeface="Arial"/>
              <a:sym typeface="Arial"/>
            </a:endParaRPr>
          </a:p>
        </p:txBody>
      </p:sp>
      <p:sp>
        <p:nvSpPr>
          <p:cNvPr id="19" name="Oval 18" descr="Placeholder for image of Digital Services Specialist.">
            <a:extLst>
              <a:ext uri="{FF2B5EF4-FFF2-40B4-BE49-F238E27FC236}">
                <a16:creationId xmlns:a16="http://schemas.microsoft.com/office/drawing/2014/main" id="{3ED51ED2-F566-4B31-BEC7-1AD0FD407EAA}"/>
              </a:ext>
            </a:extLst>
          </p:cNvPr>
          <p:cNvSpPr/>
          <p:nvPr/>
        </p:nvSpPr>
        <p:spPr>
          <a:xfrm>
            <a:off x="7848932" y="3267339"/>
            <a:ext cx="1097280" cy="1097280"/>
          </a:xfrm>
          <a:prstGeom prst="ellipse">
            <a:avLst/>
          </a:prstGeom>
          <a:solidFill>
            <a:schemeClr val="bg1"/>
          </a:solidFill>
        </p:spPr>
        <p:style>
          <a:lnRef idx="1">
            <a:schemeClr val="accent2"/>
          </a:lnRef>
          <a:fillRef idx="2">
            <a:schemeClr val="accent2"/>
          </a:fillRef>
          <a:effectRef idx="1">
            <a:schemeClr val="accent2"/>
          </a:effectRef>
          <a:fontRef idx="minor">
            <a:schemeClr val="dk1"/>
          </a:fontRef>
        </p:style>
        <p:txBody>
          <a:bodyPr lIns="121920" tIns="60960" rIns="121920" bIns="60960" rtlCol="0" anchor="ctr"/>
          <a:lstStyle/>
          <a:p>
            <a:pPr algn="ctr" defTabSz="1219170">
              <a:buClr>
                <a:srgbClr val="000000"/>
              </a:buClr>
            </a:pPr>
            <a:r>
              <a:rPr lang="en-US" sz="1200" kern="0">
                <a:solidFill>
                  <a:srgbClr val="000000"/>
                </a:solidFill>
                <a:latin typeface="Verdana" panose="020B0604030504040204" pitchFamily="34" charset="0"/>
                <a:cs typeface="Arial"/>
                <a:sym typeface="Arial"/>
              </a:rPr>
              <a:t>Vacant</a:t>
            </a:r>
            <a:endParaRPr lang="en-US" sz="1200" kern="0">
              <a:solidFill>
                <a:srgbClr val="000000"/>
              </a:solidFill>
              <a:latin typeface="Verdana" panose="020B0604030504040204" pitchFamily="34" charset="0"/>
              <a:sym typeface="Arial"/>
            </a:endParaRPr>
          </a:p>
        </p:txBody>
      </p:sp>
      <p:sp>
        <p:nvSpPr>
          <p:cNvPr id="20" name="Google Shape;348;p53">
            <a:extLst>
              <a:ext uri="{FF2B5EF4-FFF2-40B4-BE49-F238E27FC236}">
                <a16:creationId xmlns:a16="http://schemas.microsoft.com/office/drawing/2014/main" id="{1028D502-AA95-46FA-AC7F-6CCC7E7902DC}"/>
              </a:ext>
            </a:extLst>
          </p:cNvPr>
          <p:cNvSpPr/>
          <p:nvPr/>
        </p:nvSpPr>
        <p:spPr>
          <a:xfrm>
            <a:off x="7637700" y="4462179"/>
            <a:ext cx="1596176" cy="591200"/>
          </a:xfrm>
          <a:prstGeom prst="rect">
            <a:avLst/>
          </a:prstGeom>
          <a:noFill/>
          <a:ln>
            <a:noFill/>
          </a:ln>
        </p:spPr>
        <p:txBody>
          <a:bodyPr spcFirstLastPara="1" wrap="square" lIns="121900" tIns="60933" rIns="121900" bIns="60933" anchor="t" anchorCtr="0">
            <a:noAutofit/>
          </a:bodyPr>
          <a:lstStyle/>
          <a:p>
            <a:pPr algn="ctr" defTabSz="1219170">
              <a:buClr>
                <a:srgbClr val="000000"/>
              </a:buClr>
            </a:pPr>
            <a:r>
              <a:rPr lang="en-US" sz="1400" b="1" kern="0">
                <a:solidFill>
                  <a:srgbClr val="000000"/>
                </a:solidFill>
                <a:latin typeface="Verdana" panose="020B0604030504040204" pitchFamily="34" charset="0"/>
                <a:ea typeface="Verdana" panose="020B0604030504040204" pitchFamily="34" charset="0"/>
                <a:cs typeface="Source Sans Pro"/>
                <a:sym typeface="Source Sans Pro"/>
              </a:rPr>
              <a:t>Developer</a:t>
            </a:r>
            <a:endParaRPr lang="en-US" sz="1400" b="1" kern="0">
              <a:solidFill>
                <a:srgbClr val="000000"/>
              </a:solidFill>
              <a:latin typeface="Verdana" panose="020B0604030504040204" pitchFamily="34" charset="0"/>
              <a:ea typeface="Verdana" panose="020B0604030504040204" pitchFamily="34" charset="0"/>
              <a:cs typeface="Arial"/>
              <a:sym typeface="Arial"/>
            </a:endParaRPr>
          </a:p>
          <a:p>
            <a:pPr algn="ctr" defTabSz="1219170">
              <a:buClr>
                <a:srgbClr val="000000"/>
              </a:buClr>
            </a:pPr>
            <a:r>
              <a:rPr lang="en-US" sz="1071" kern="0">
                <a:solidFill>
                  <a:srgbClr val="000000"/>
                </a:solidFill>
                <a:latin typeface="Verdana" panose="020B0604030504040204" pitchFamily="34" charset="0"/>
                <a:ea typeface="Verdana" panose="020B0604030504040204" pitchFamily="34" charset="0"/>
                <a:cs typeface="Arial"/>
                <a:sym typeface="Source Sans Pro Light"/>
              </a:rPr>
              <a:t>Contractor</a:t>
            </a:r>
            <a:endParaRPr lang="en-US" sz="1071" kern="0">
              <a:solidFill>
                <a:srgbClr val="000000"/>
              </a:solidFill>
              <a:latin typeface="Verdana" panose="020B0604030504040204" pitchFamily="34" charset="0"/>
              <a:ea typeface="Verdana" panose="020B0604030504040204" pitchFamily="34" charset="0"/>
              <a:cs typeface="Arial"/>
              <a:sym typeface="Arial"/>
            </a:endParaRPr>
          </a:p>
          <a:p>
            <a:pPr algn="ctr" defTabSz="1219170">
              <a:buClr>
                <a:srgbClr val="000000"/>
              </a:buClr>
            </a:pPr>
            <a:endParaRPr lang="en-US" sz="1600" kern="0">
              <a:solidFill>
                <a:srgbClr val="000000"/>
              </a:solidFill>
              <a:latin typeface="Verdana" panose="020B0604030504040204" pitchFamily="34" charset="0"/>
              <a:ea typeface="Verdana" panose="020B0604030504040204" pitchFamily="34" charset="0"/>
              <a:cs typeface="Source Sans Pro Light"/>
              <a:sym typeface="Source Sans Pro Light"/>
            </a:endParaRPr>
          </a:p>
        </p:txBody>
      </p:sp>
      <p:sp>
        <p:nvSpPr>
          <p:cNvPr id="4" name="Slide Number Placeholder 3">
            <a:extLst>
              <a:ext uri="{FF2B5EF4-FFF2-40B4-BE49-F238E27FC236}">
                <a16:creationId xmlns:a16="http://schemas.microsoft.com/office/drawing/2014/main" id="{D85EBE8D-C171-40C3-8DC1-49A41946CC3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Tree>
    <p:extLst>
      <p:ext uri="{BB962C8B-B14F-4D97-AF65-F5344CB8AC3E}">
        <p14:creationId xmlns:p14="http://schemas.microsoft.com/office/powerpoint/2010/main" val="33523472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6801C-0997-4AD4-B793-565FD33ED8E6}"/>
              </a:ext>
            </a:extLst>
          </p:cNvPr>
          <p:cNvSpPr>
            <a:spLocks noGrp="1"/>
          </p:cNvSpPr>
          <p:nvPr>
            <p:ph type="title"/>
          </p:nvPr>
        </p:nvSpPr>
        <p:spPr/>
        <p:txBody>
          <a:bodyPr/>
          <a:lstStyle/>
          <a:p>
            <a:r>
              <a:rPr lang="en-US"/>
              <a:t>Step 4: iterative fixes with our developer</a:t>
            </a:r>
          </a:p>
        </p:txBody>
      </p:sp>
      <p:sp>
        <p:nvSpPr>
          <p:cNvPr id="3" name="Text Placeholder 2">
            <a:extLst>
              <a:ext uri="{FF2B5EF4-FFF2-40B4-BE49-F238E27FC236}">
                <a16:creationId xmlns:a16="http://schemas.microsoft.com/office/drawing/2014/main" id="{CA3619C5-ABF6-4555-A599-2B10279521A9}"/>
              </a:ext>
            </a:extLst>
          </p:cNvPr>
          <p:cNvSpPr>
            <a:spLocks noGrp="1"/>
          </p:cNvSpPr>
          <p:nvPr>
            <p:ph type="body" idx="1"/>
          </p:nvPr>
        </p:nvSpPr>
        <p:spPr>
          <a:xfrm>
            <a:off x="457200" y="1371600"/>
            <a:ext cx="11277600" cy="4937760"/>
          </a:xfrm>
        </p:spPr>
        <p:txBody>
          <a:bodyPr/>
          <a:lstStyle/>
          <a:p>
            <a:r>
              <a:rPr lang="en-US" sz="2000"/>
              <a:t>Clear communication and iteration with our developer was essential in this project. In every step outlined above, we included our developer. We presented our findings to him and outlined our concerns. He helped us prioritize which issues should be fixed before launch by detailing the level of difficulty each fix was for him. </a:t>
            </a:r>
          </a:p>
          <a:p>
            <a:endParaRPr lang="en-US" sz="2000"/>
          </a:p>
          <a:p>
            <a:r>
              <a:rPr lang="en-US" sz="2000"/>
              <a:t>When we believed an issue was high priority and need resolving before launch, we demonstrated the issue on the screen reader for him. Our developer even took it upon himself to download a screen reader. He did his own testing before releasing the changes to us.</a:t>
            </a:r>
          </a:p>
          <a:p>
            <a:endParaRPr lang="en-US" sz="2000"/>
          </a:p>
          <a:p>
            <a:r>
              <a:rPr lang="en-US" sz="2000"/>
              <a:t>Making sure everyone understood the accessibility errors helped ensure that the appropriate errors got resolved before launch. Also, promoting a culture where every employee values accessibility helps projects like this get completed in a timely manner.</a:t>
            </a:r>
          </a:p>
          <a:p>
            <a:endParaRPr lang="en-US"/>
          </a:p>
        </p:txBody>
      </p:sp>
      <p:sp>
        <p:nvSpPr>
          <p:cNvPr id="5" name="Slide Number Placeholder 4">
            <a:extLst>
              <a:ext uri="{FF2B5EF4-FFF2-40B4-BE49-F238E27FC236}">
                <a16:creationId xmlns:a16="http://schemas.microsoft.com/office/drawing/2014/main" id="{29E58EFF-4AF5-49AC-AA7A-C632EFE4619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spTree>
    <p:extLst>
      <p:ext uri="{BB962C8B-B14F-4D97-AF65-F5344CB8AC3E}">
        <p14:creationId xmlns:p14="http://schemas.microsoft.com/office/powerpoint/2010/main" val="4280794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6C09A-E3D8-4EF3-9CF5-B838BA4E4763}"/>
              </a:ext>
            </a:extLst>
          </p:cNvPr>
          <p:cNvSpPr>
            <a:spLocks noGrp="1"/>
          </p:cNvSpPr>
          <p:nvPr>
            <p:ph type="title"/>
          </p:nvPr>
        </p:nvSpPr>
        <p:spPr/>
        <p:txBody>
          <a:bodyPr/>
          <a:lstStyle/>
          <a:p>
            <a:r>
              <a:rPr lang="en-US"/>
              <a:t>Step 4: iterative fixes with our developer (cont.)</a:t>
            </a:r>
          </a:p>
        </p:txBody>
      </p:sp>
      <p:sp>
        <p:nvSpPr>
          <p:cNvPr id="3" name="Text Placeholder 2">
            <a:extLst>
              <a:ext uri="{FF2B5EF4-FFF2-40B4-BE49-F238E27FC236}">
                <a16:creationId xmlns:a16="http://schemas.microsoft.com/office/drawing/2014/main" id="{DF0F9932-DF40-420B-BCEC-36D9128BCE9F}"/>
              </a:ext>
            </a:extLst>
          </p:cNvPr>
          <p:cNvSpPr>
            <a:spLocks noGrp="1"/>
          </p:cNvSpPr>
          <p:nvPr>
            <p:ph type="body" idx="1"/>
          </p:nvPr>
        </p:nvSpPr>
        <p:spPr>
          <a:xfrm>
            <a:off x="457199" y="1371600"/>
            <a:ext cx="11205713" cy="4937760"/>
          </a:xfrm>
        </p:spPr>
        <p:txBody>
          <a:bodyPr/>
          <a:lstStyle/>
          <a:p>
            <a:r>
              <a:rPr lang="en-US"/>
              <a:t>There are still minor issues indicated by Lighthouse that we need to fix, but the major navigation and alt text issues are resolved. </a:t>
            </a:r>
          </a:p>
          <a:p>
            <a:endParaRPr lang="en-US"/>
          </a:p>
          <a:p>
            <a:r>
              <a:rPr lang="en-US" b="1"/>
              <a:t>We know that we are not done! </a:t>
            </a:r>
          </a:p>
          <a:p>
            <a:endParaRPr lang="en-US" b="1"/>
          </a:p>
          <a:p>
            <a:r>
              <a:rPr lang="en-US"/>
              <a:t>Now that the site is live, our developer will have time to tackle the minor issues in our </a:t>
            </a:r>
            <a:r>
              <a:rPr lang="en-US">
                <a:hlinkClick r:id="rId2"/>
              </a:rPr>
              <a:t>product backlog</a:t>
            </a:r>
            <a:r>
              <a:rPr lang="en-US"/>
              <a:t>.</a:t>
            </a:r>
          </a:p>
          <a:p>
            <a:endParaRPr lang="en-US"/>
          </a:p>
          <a:p>
            <a:r>
              <a:rPr lang="en-US" b="1"/>
              <a:t>Accessibility is an ongoing process for us.</a:t>
            </a:r>
          </a:p>
          <a:p>
            <a:endParaRPr lang="en-US"/>
          </a:p>
        </p:txBody>
      </p:sp>
      <p:sp>
        <p:nvSpPr>
          <p:cNvPr id="5" name="Slide Number Placeholder 4">
            <a:extLst>
              <a:ext uri="{FF2B5EF4-FFF2-40B4-BE49-F238E27FC236}">
                <a16:creationId xmlns:a16="http://schemas.microsoft.com/office/drawing/2014/main" id="{2B20164D-D1F2-4E7B-9426-E5CB082D269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21</a:t>
            </a:fld>
            <a:endParaRPr lang="en-US"/>
          </a:p>
        </p:txBody>
      </p:sp>
    </p:spTree>
    <p:extLst>
      <p:ext uri="{BB962C8B-B14F-4D97-AF65-F5344CB8AC3E}">
        <p14:creationId xmlns:p14="http://schemas.microsoft.com/office/powerpoint/2010/main" val="9045494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9A29E-3706-48F8-B5AA-8B5C6C7F617D}"/>
              </a:ext>
            </a:extLst>
          </p:cNvPr>
          <p:cNvSpPr>
            <a:spLocks noGrp="1"/>
          </p:cNvSpPr>
          <p:nvPr>
            <p:ph type="title"/>
          </p:nvPr>
        </p:nvSpPr>
        <p:spPr/>
        <p:txBody>
          <a:bodyPr/>
          <a:lstStyle/>
          <a:p>
            <a:r>
              <a:rPr lang="en-US"/>
              <a:t>Next steps</a:t>
            </a:r>
          </a:p>
        </p:txBody>
      </p:sp>
      <p:sp>
        <p:nvSpPr>
          <p:cNvPr id="3" name="Text Placeholder 2">
            <a:extLst>
              <a:ext uri="{FF2B5EF4-FFF2-40B4-BE49-F238E27FC236}">
                <a16:creationId xmlns:a16="http://schemas.microsoft.com/office/drawing/2014/main" id="{A08A1F9E-3532-4C61-B4D8-DD6832BEF55E}"/>
              </a:ext>
            </a:extLst>
          </p:cNvPr>
          <p:cNvSpPr>
            <a:spLocks noGrp="1"/>
          </p:cNvSpPr>
          <p:nvPr>
            <p:ph type="body" idx="1"/>
          </p:nvPr>
        </p:nvSpPr>
        <p:spPr/>
        <p:txBody>
          <a:bodyPr/>
          <a:lstStyle/>
          <a:p>
            <a:r>
              <a:rPr lang="en-US" sz="2000"/>
              <a:t>Everyone on our team would have loved for all accessibility issues to be resolved before launch. That was our goal. Because we are short-staffed with only one developer, we had to refocus and reprioritize our goals. </a:t>
            </a:r>
          </a:p>
          <a:p>
            <a:endParaRPr lang="en-US" sz="2000"/>
          </a:p>
          <a:p>
            <a:r>
              <a:rPr lang="en-US" sz="2000"/>
              <a:t>While the site is considered accessible in its current state, we are not done with accessibility! </a:t>
            </a:r>
          </a:p>
          <a:p>
            <a:r>
              <a:rPr lang="en-US" sz="2000"/>
              <a:t>In addition to resolving the minor accessibility errors in our product backlog, we plan to regularly check our site for accessibility issues. </a:t>
            </a:r>
          </a:p>
          <a:p>
            <a:endParaRPr lang="en-US" sz="2000"/>
          </a:p>
          <a:p>
            <a:r>
              <a:rPr lang="en-US" sz="2000"/>
              <a:t>Ensuring that our websites are accessible is an ongoing and iterative process. </a:t>
            </a:r>
          </a:p>
          <a:p>
            <a:r>
              <a:rPr lang="en-US" sz="2000"/>
              <a:t>We are proud of the steps we take to integrate accessibility into our work culture, and we are continuously learning how to improve.</a:t>
            </a:r>
          </a:p>
          <a:p>
            <a:endParaRPr lang="en-US"/>
          </a:p>
        </p:txBody>
      </p:sp>
      <p:sp>
        <p:nvSpPr>
          <p:cNvPr id="4" name="Slide Number Placeholder 3">
            <a:extLst>
              <a:ext uri="{FF2B5EF4-FFF2-40B4-BE49-F238E27FC236}">
                <a16:creationId xmlns:a16="http://schemas.microsoft.com/office/drawing/2014/main" id="{DF7FF575-C98C-4C15-9BE1-6096ECC33F3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spTree>
    <p:extLst>
      <p:ext uri="{BB962C8B-B14F-4D97-AF65-F5344CB8AC3E}">
        <p14:creationId xmlns:p14="http://schemas.microsoft.com/office/powerpoint/2010/main" val="7063406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7A9A-99B6-480B-9992-EAC3563BC206}"/>
              </a:ext>
            </a:extLst>
          </p:cNvPr>
          <p:cNvSpPr>
            <a:spLocks noGrp="1"/>
          </p:cNvSpPr>
          <p:nvPr>
            <p:ph type="title"/>
          </p:nvPr>
        </p:nvSpPr>
        <p:spPr/>
        <p:txBody>
          <a:bodyPr/>
          <a:lstStyle/>
          <a:p>
            <a:r>
              <a:rPr lang="en-US"/>
              <a:t>Thank you! Questions?</a:t>
            </a:r>
          </a:p>
        </p:txBody>
      </p:sp>
      <p:sp>
        <p:nvSpPr>
          <p:cNvPr id="3" name="Text Placeholder 2">
            <a:extLst>
              <a:ext uri="{FF2B5EF4-FFF2-40B4-BE49-F238E27FC236}">
                <a16:creationId xmlns:a16="http://schemas.microsoft.com/office/drawing/2014/main" id="{062B88DF-16D9-4305-9D2D-BAC95494A7F5}"/>
              </a:ext>
            </a:extLst>
          </p:cNvPr>
          <p:cNvSpPr>
            <a:spLocks noGrp="1"/>
          </p:cNvSpPr>
          <p:nvPr>
            <p:ph type="body" idx="1"/>
          </p:nvPr>
        </p:nvSpPr>
        <p:spPr/>
        <p:txBody>
          <a:bodyPr/>
          <a:lstStyle/>
          <a:p>
            <a:r>
              <a:rPr lang="en-US"/>
              <a:t>Email: </a:t>
            </a:r>
            <a:r>
              <a:rPr lang="en-US" err="1">
                <a:hlinkClick r:id="rId2"/>
              </a:rPr>
              <a:t>ONRRWeb@onrr.gob</a:t>
            </a:r>
            <a:endParaRPr lang="en-US"/>
          </a:p>
          <a:p>
            <a:r>
              <a:rPr lang="en-US"/>
              <a:t>Blog: </a:t>
            </a:r>
            <a:r>
              <a:rPr lang="en-US">
                <a:hlinkClick r:id="rId3"/>
              </a:rPr>
              <a:t>https://blog-nrrd.doi.gov/</a:t>
            </a:r>
            <a:endParaRPr lang="en-US"/>
          </a:p>
          <a:p>
            <a:r>
              <a:rPr lang="en-US"/>
              <a:t>GitHub: </a:t>
            </a:r>
            <a:r>
              <a:rPr lang="en-US">
                <a:hlinkClick r:id="rId4"/>
              </a:rPr>
              <a:t>https://github.com/ONRR/</a:t>
            </a:r>
            <a:endParaRPr lang="en-US"/>
          </a:p>
          <a:p>
            <a:r>
              <a:rPr lang="en-US"/>
              <a:t>Twitter: @DOIONRR</a:t>
            </a:r>
          </a:p>
          <a:p>
            <a:r>
              <a:rPr lang="en-US"/>
              <a:t>Facebook: </a:t>
            </a:r>
            <a:r>
              <a:rPr lang="en-US">
                <a:hlinkClick r:id="rId5"/>
              </a:rPr>
              <a:t>https://www.facebook.com/DOIONRR/</a:t>
            </a:r>
            <a:endParaRPr lang="en-US"/>
          </a:p>
          <a:p>
            <a:endParaRPr lang="en-US"/>
          </a:p>
        </p:txBody>
      </p:sp>
      <p:sp>
        <p:nvSpPr>
          <p:cNvPr id="4" name="Slide Number Placeholder 3">
            <a:extLst>
              <a:ext uri="{FF2B5EF4-FFF2-40B4-BE49-F238E27FC236}">
                <a16:creationId xmlns:a16="http://schemas.microsoft.com/office/drawing/2014/main" id="{70F88BE3-6D5E-42E3-A5FA-237B666EB4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spTree>
    <p:extLst>
      <p:ext uri="{BB962C8B-B14F-4D97-AF65-F5344CB8AC3E}">
        <p14:creationId xmlns:p14="http://schemas.microsoft.com/office/powerpoint/2010/main" val="2584346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F9BB1-12A4-4899-84BC-C4D82B7C2BEB}"/>
              </a:ext>
            </a:extLst>
          </p:cNvPr>
          <p:cNvSpPr>
            <a:spLocks noGrp="1"/>
          </p:cNvSpPr>
          <p:nvPr>
            <p:ph type="title"/>
          </p:nvPr>
        </p:nvSpPr>
        <p:spPr/>
        <p:txBody>
          <a:bodyPr/>
          <a:lstStyle/>
          <a:p>
            <a:r>
              <a:rPr lang="en-US"/>
              <a:t>Background – ODDD beginnings</a:t>
            </a:r>
          </a:p>
        </p:txBody>
      </p:sp>
      <p:sp>
        <p:nvSpPr>
          <p:cNvPr id="3" name="Text Placeholder 2">
            <a:extLst>
              <a:ext uri="{FF2B5EF4-FFF2-40B4-BE49-F238E27FC236}">
                <a16:creationId xmlns:a16="http://schemas.microsoft.com/office/drawing/2014/main" id="{93EF31B8-A919-4EEB-B80D-20FFC34EC5ED}"/>
              </a:ext>
            </a:extLst>
          </p:cNvPr>
          <p:cNvSpPr>
            <a:spLocks noGrp="1"/>
          </p:cNvSpPr>
          <p:nvPr>
            <p:ph type="body" idx="1"/>
          </p:nvPr>
        </p:nvSpPr>
        <p:spPr/>
        <p:txBody>
          <a:bodyPr/>
          <a:lstStyle/>
          <a:p>
            <a:r>
              <a:rPr lang="en-US" sz="2000"/>
              <a:t>The ODDD team was created through development with 18F for the Extractives Industries Transparency Initiative (EITI) in 2014.</a:t>
            </a:r>
          </a:p>
          <a:p>
            <a:r>
              <a:rPr lang="en-US" sz="2000"/>
              <a:t>Through this collaboration, we developed revenuedata.doi.gov and the project was fully transitioned from 18F support to ONRR with a full innovation design team and 3 program analysts in 2018.</a:t>
            </a:r>
          </a:p>
          <a:p>
            <a:r>
              <a:rPr lang="en-US" sz="2000"/>
              <a:t>We have continued to proactively release natural resources revenue data and provide more analytical and visualization tools on this website. </a:t>
            </a:r>
          </a:p>
          <a:p>
            <a:r>
              <a:rPr lang="en-US" sz="2000"/>
              <a:t>Currently in maintenance mode. </a:t>
            </a:r>
          </a:p>
          <a:p>
            <a:endParaRPr lang="en-US"/>
          </a:p>
        </p:txBody>
      </p:sp>
      <p:sp>
        <p:nvSpPr>
          <p:cNvPr id="5" name="Slide Number Placeholder 4">
            <a:extLst>
              <a:ext uri="{FF2B5EF4-FFF2-40B4-BE49-F238E27FC236}">
                <a16:creationId xmlns:a16="http://schemas.microsoft.com/office/drawing/2014/main" id="{4301CAFE-E2EA-4A67-8959-AA228B19EB8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grpSp>
        <p:nvGrpSpPr>
          <p:cNvPr id="6" name="Group 5" descr="A screenshot of the revenuedata.doi.gov homepage">
            <a:extLst>
              <a:ext uri="{FF2B5EF4-FFF2-40B4-BE49-F238E27FC236}">
                <a16:creationId xmlns:a16="http://schemas.microsoft.com/office/drawing/2014/main" id="{0BE1D07D-1C54-404A-BAEE-1537C9D6DC29}"/>
              </a:ext>
            </a:extLst>
          </p:cNvPr>
          <p:cNvGrpSpPr/>
          <p:nvPr/>
        </p:nvGrpSpPr>
        <p:grpSpPr>
          <a:xfrm>
            <a:off x="5943600" y="1279000"/>
            <a:ext cx="5922215" cy="5122960"/>
            <a:chOff x="4233690" y="2383966"/>
            <a:chExt cx="4840836" cy="4474034"/>
          </a:xfrm>
        </p:grpSpPr>
        <p:pic>
          <p:nvPicPr>
            <p:cNvPr id="7" name="Picture 6">
              <a:extLst>
                <a:ext uri="{FF2B5EF4-FFF2-40B4-BE49-F238E27FC236}">
                  <a16:creationId xmlns:a16="http://schemas.microsoft.com/office/drawing/2014/main" id="{49488EA6-733D-4602-A703-828CC76855B3}"/>
                </a:ext>
              </a:extLst>
            </p:cNvPr>
            <p:cNvPicPr>
              <a:picLocks noChangeAspect="1"/>
            </p:cNvPicPr>
            <p:nvPr/>
          </p:nvPicPr>
          <p:blipFill>
            <a:blip r:embed="rId3"/>
            <a:stretch>
              <a:fillRect/>
            </a:stretch>
          </p:blipFill>
          <p:spPr>
            <a:xfrm>
              <a:off x="4233690" y="2383967"/>
              <a:ext cx="4840836" cy="4474033"/>
            </a:xfrm>
            <a:prstGeom prst="rect">
              <a:avLst/>
            </a:prstGeom>
          </p:spPr>
        </p:pic>
        <p:pic>
          <p:nvPicPr>
            <p:cNvPr id="8" name="Picture 7">
              <a:extLst>
                <a:ext uri="{FF2B5EF4-FFF2-40B4-BE49-F238E27FC236}">
                  <a16:creationId xmlns:a16="http://schemas.microsoft.com/office/drawing/2014/main" id="{10FBB416-9CC1-47F9-AE0D-0F2230D952FD}"/>
                </a:ext>
              </a:extLst>
            </p:cNvPr>
            <p:cNvPicPr>
              <a:picLocks noChangeAspect="1"/>
            </p:cNvPicPr>
            <p:nvPr/>
          </p:nvPicPr>
          <p:blipFill>
            <a:blip r:embed="rId4"/>
            <a:stretch>
              <a:fillRect/>
            </a:stretch>
          </p:blipFill>
          <p:spPr>
            <a:xfrm>
              <a:off x="4233691" y="2383966"/>
              <a:ext cx="1141598" cy="391677"/>
            </a:xfrm>
            <a:prstGeom prst="rect">
              <a:avLst/>
            </a:prstGeom>
          </p:spPr>
        </p:pic>
      </p:grpSp>
    </p:spTree>
    <p:extLst>
      <p:ext uri="{BB962C8B-B14F-4D97-AF65-F5344CB8AC3E}">
        <p14:creationId xmlns:p14="http://schemas.microsoft.com/office/powerpoint/2010/main" val="179579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8F6A6-F8D9-4B0A-8FF7-4EFA54A155F0}"/>
              </a:ext>
            </a:extLst>
          </p:cNvPr>
          <p:cNvSpPr>
            <a:spLocks noGrp="1"/>
          </p:cNvSpPr>
          <p:nvPr>
            <p:ph type="title"/>
          </p:nvPr>
        </p:nvSpPr>
        <p:spPr/>
        <p:txBody>
          <a:bodyPr/>
          <a:lstStyle/>
          <a:p>
            <a:r>
              <a:rPr lang="en-US"/>
              <a:t>Background – onrr.gov redesign</a:t>
            </a:r>
          </a:p>
        </p:txBody>
      </p:sp>
      <p:sp>
        <p:nvSpPr>
          <p:cNvPr id="3" name="Text Placeholder 2">
            <a:extLst>
              <a:ext uri="{FF2B5EF4-FFF2-40B4-BE49-F238E27FC236}">
                <a16:creationId xmlns:a16="http://schemas.microsoft.com/office/drawing/2014/main" id="{EFD9252E-CAE3-4373-B791-9AEE144F6C6B}"/>
              </a:ext>
            </a:extLst>
          </p:cNvPr>
          <p:cNvSpPr>
            <a:spLocks noGrp="1"/>
          </p:cNvSpPr>
          <p:nvPr>
            <p:ph type="body" idx="1"/>
          </p:nvPr>
        </p:nvSpPr>
        <p:spPr>
          <a:xfrm>
            <a:off x="457200" y="1371600"/>
            <a:ext cx="11277600" cy="4937760"/>
          </a:xfrm>
        </p:spPr>
        <p:txBody>
          <a:bodyPr/>
          <a:lstStyle/>
          <a:p>
            <a:r>
              <a:rPr lang="en-US"/>
              <a:t>In 2020, the ODDD team was asked to manage and redesign ONRR’s other public website, onrr.gov.</a:t>
            </a:r>
          </a:p>
          <a:p>
            <a:r>
              <a:rPr lang="en-US"/>
              <a:t>This website is geared towards industry, state and tribal partners, and individual leaseholders. ONRR employees also use the website as a reference. </a:t>
            </a:r>
          </a:p>
          <a:p>
            <a:r>
              <a:rPr lang="en-US"/>
              <a:t>We did extensive user research and created user centered designs from these research findings. </a:t>
            </a:r>
          </a:p>
          <a:p>
            <a:r>
              <a:rPr lang="en-US"/>
              <a:t>Each research phase took an average of two weeks to a month. During each phase of research, we heard that needing to simplify the website and the content was important to our audience. </a:t>
            </a:r>
          </a:p>
          <a:p>
            <a:endParaRPr lang="en-US"/>
          </a:p>
        </p:txBody>
      </p:sp>
      <p:sp>
        <p:nvSpPr>
          <p:cNvPr id="5" name="Slide Number Placeholder 4">
            <a:extLst>
              <a:ext uri="{FF2B5EF4-FFF2-40B4-BE49-F238E27FC236}">
                <a16:creationId xmlns:a16="http://schemas.microsoft.com/office/drawing/2014/main" id="{51DEC713-A4B1-413A-ACE6-EB2A2988EF7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spTree>
    <p:extLst>
      <p:ext uri="{BB962C8B-B14F-4D97-AF65-F5344CB8AC3E}">
        <p14:creationId xmlns:p14="http://schemas.microsoft.com/office/powerpoint/2010/main" val="298789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B0E8B-2554-4EB0-B299-792985E273B9}"/>
              </a:ext>
            </a:extLst>
          </p:cNvPr>
          <p:cNvSpPr>
            <a:spLocks noGrp="1"/>
          </p:cNvSpPr>
          <p:nvPr>
            <p:ph type="title"/>
          </p:nvPr>
        </p:nvSpPr>
        <p:spPr>
          <a:xfrm>
            <a:off x="77638" y="284581"/>
            <a:ext cx="10515600" cy="461645"/>
          </a:xfrm>
        </p:spPr>
        <p:txBody>
          <a:bodyPr/>
          <a:lstStyle/>
          <a:p>
            <a:r>
              <a:rPr lang="en-US"/>
              <a:t>Old website homepage</a:t>
            </a:r>
          </a:p>
        </p:txBody>
      </p:sp>
      <p:grpSp>
        <p:nvGrpSpPr>
          <p:cNvPr id="6" name="Group 5" descr="A screenshot of the old onrr.gov homepage.">
            <a:extLst>
              <a:ext uri="{FF2B5EF4-FFF2-40B4-BE49-F238E27FC236}">
                <a16:creationId xmlns:a16="http://schemas.microsoft.com/office/drawing/2014/main" id="{3067ACD3-8175-4107-BA62-5677737178B9}"/>
              </a:ext>
            </a:extLst>
          </p:cNvPr>
          <p:cNvGrpSpPr/>
          <p:nvPr/>
        </p:nvGrpSpPr>
        <p:grpSpPr>
          <a:xfrm>
            <a:off x="4310568" y="0"/>
            <a:ext cx="5489040" cy="6858000"/>
            <a:chOff x="3952568" y="1"/>
            <a:chExt cx="6533092" cy="8411494"/>
          </a:xfrm>
        </p:grpSpPr>
        <p:pic>
          <p:nvPicPr>
            <p:cNvPr id="7" name="Picture 6">
              <a:extLst>
                <a:ext uri="{FF2B5EF4-FFF2-40B4-BE49-F238E27FC236}">
                  <a16:creationId xmlns:a16="http://schemas.microsoft.com/office/drawing/2014/main" id="{70AB0C5F-64EC-4FF5-82AE-217A006E596F}"/>
                </a:ext>
              </a:extLst>
            </p:cNvPr>
            <p:cNvPicPr>
              <a:picLocks noChangeAspect="1"/>
            </p:cNvPicPr>
            <p:nvPr/>
          </p:nvPicPr>
          <p:blipFill>
            <a:blip r:embed="rId3"/>
            <a:stretch>
              <a:fillRect/>
            </a:stretch>
          </p:blipFill>
          <p:spPr>
            <a:xfrm>
              <a:off x="3952568" y="1"/>
              <a:ext cx="6533092" cy="4798142"/>
            </a:xfrm>
            <a:prstGeom prst="rect">
              <a:avLst/>
            </a:prstGeom>
          </p:spPr>
        </p:pic>
        <p:pic>
          <p:nvPicPr>
            <p:cNvPr id="8" name="Picture 7">
              <a:extLst>
                <a:ext uri="{FF2B5EF4-FFF2-40B4-BE49-F238E27FC236}">
                  <a16:creationId xmlns:a16="http://schemas.microsoft.com/office/drawing/2014/main" id="{3A6E8160-9178-44D0-8545-5464BF9444FB}"/>
                </a:ext>
              </a:extLst>
            </p:cNvPr>
            <p:cNvPicPr>
              <a:picLocks noChangeAspect="1"/>
            </p:cNvPicPr>
            <p:nvPr/>
          </p:nvPicPr>
          <p:blipFill>
            <a:blip r:embed="rId4"/>
            <a:stretch>
              <a:fillRect/>
            </a:stretch>
          </p:blipFill>
          <p:spPr>
            <a:xfrm>
              <a:off x="4080386" y="3962398"/>
              <a:ext cx="6405273" cy="4449097"/>
            </a:xfrm>
            <a:prstGeom prst="rect">
              <a:avLst/>
            </a:prstGeom>
          </p:spPr>
        </p:pic>
      </p:grpSp>
      <p:sp>
        <p:nvSpPr>
          <p:cNvPr id="5" name="Slide Number Placeholder 4">
            <a:extLst>
              <a:ext uri="{FF2B5EF4-FFF2-40B4-BE49-F238E27FC236}">
                <a16:creationId xmlns:a16="http://schemas.microsoft.com/office/drawing/2014/main" id="{86FFDB06-F327-4445-9CE5-9AE14425132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spTree>
    <p:extLst>
      <p:ext uri="{BB962C8B-B14F-4D97-AF65-F5344CB8AC3E}">
        <p14:creationId xmlns:p14="http://schemas.microsoft.com/office/powerpoint/2010/main" val="2772824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03ADB-E386-4948-B349-CD87951B40FF}"/>
              </a:ext>
            </a:extLst>
          </p:cNvPr>
          <p:cNvSpPr>
            <a:spLocks noGrp="1"/>
          </p:cNvSpPr>
          <p:nvPr>
            <p:ph type="title"/>
          </p:nvPr>
        </p:nvSpPr>
        <p:spPr>
          <a:xfrm>
            <a:off x="123599" y="265646"/>
            <a:ext cx="10515600" cy="461645"/>
          </a:xfrm>
        </p:spPr>
        <p:txBody>
          <a:bodyPr/>
          <a:lstStyle/>
          <a:p>
            <a:r>
              <a:rPr lang="en-US"/>
              <a:t>New website homepage</a:t>
            </a:r>
          </a:p>
        </p:txBody>
      </p:sp>
      <p:grpSp>
        <p:nvGrpSpPr>
          <p:cNvPr id="6" name="Group 5" descr="A screenshot of the newly redesigned onrr.gov homepage. ">
            <a:extLst>
              <a:ext uri="{FF2B5EF4-FFF2-40B4-BE49-F238E27FC236}">
                <a16:creationId xmlns:a16="http://schemas.microsoft.com/office/drawing/2014/main" id="{BFD7CDDD-7487-4684-87DC-F8AF78ED6EBB}"/>
              </a:ext>
            </a:extLst>
          </p:cNvPr>
          <p:cNvGrpSpPr/>
          <p:nvPr/>
        </p:nvGrpSpPr>
        <p:grpSpPr>
          <a:xfrm>
            <a:off x="4506465" y="0"/>
            <a:ext cx="7093926" cy="6812711"/>
            <a:chOff x="4100051" y="72256"/>
            <a:chExt cx="7769323" cy="6795707"/>
          </a:xfrm>
        </p:grpSpPr>
        <p:pic>
          <p:nvPicPr>
            <p:cNvPr id="7" name="Picture 6">
              <a:extLst>
                <a:ext uri="{FF2B5EF4-FFF2-40B4-BE49-F238E27FC236}">
                  <a16:creationId xmlns:a16="http://schemas.microsoft.com/office/drawing/2014/main" id="{7D79346F-FE23-4223-B8E4-6069436A5B6A}"/>
                </a:ext>
              </a:extLst>
            </p:cNvPr>
            <p:cNvPicPr>
              <a:picLocks noChangeAspect="1"/>
            </p:cNvPicPr>
            <p:nvPr/>
          </p:nvPicPr>
          <p:blipFill>
            <a:blip r:embed="rId3"/>
            <a:stretch>
              <a:fillRect/>
            </a:stretch>
          </p:blipFill>
          <p:spPr>
            <a:xfrm>
              <a:off x="4100051" y="72256"/>
              <a:ext cx="7767484" cy="3852902"/>
            </a:xfrm>
            <a:prstGeom prst="rect">
              <a:avLst/>
            </a:prstGeom>
          </p:spPr>
        </p:pic>
        <p:pic>
          <p:nvPicPr>
            <p:cNvPr id="8" name="Picture 7">
              <a:extLst>
                <a:ext uri="{FF2B5EF4-FFF2-40B4-BE49-F238E27FC236}">
                  <a16:creationId xmlns:a16="http://schemas.microsoft.com/office/drawing/2014/main" id="{E732E453-627A-491D-85B2-1ACF2729907F}"/>
                </a:ext>
              </a:extLst>
            </p:cNvPr>
            <p:cNvPicPr>
              <a:picLocks noChangeAspect="1"/>
            </p:cNvPicPr>
            <p:nvPr/>
          </p:nvPicPr>
          <p:blipFill>
            <a:blip r:embed="rId4"/>
            <a:stretch>
              <a:fillRect/>
            </a:stretch>
          </p:blipFill>
          <p:spPr>
            <a:xfrm>
              <a:off x="4119715" y="3903411"/>
              <a:ext cx="7749659" cy="2964552"/>
            </a:xfrm>
            <a:prstGeom prst="rect">
              <a:avLst/>
            </a:prstGeom>
          </p:spPr>
        </p:pic>
      </p:grpSp>
      <p:sp>
        <p:nvSpPr>
          <p:cNvPr id="5" name="Slide Number Placeholder 4">
            <a:extLst>
              <a:ext uri="{FF2B5EF4-FFF2-40B4-BE49-F238E27FC236}">
                <a16:creationId xmlns:a16="http://schemas.microsoft.com/office/drawing/2014/main" id="{09B8236E-C406-406E-BF50-14C5745B182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Tree>
    <p:extLst>
      <p:ext uri="{BB962C8B-B14F-4D97-AF65-F5344CB8AC3E}">
        <p14:creationId xmlns:p14="http://schemas.microsoft.com/office/powerpoint/2010/main" val="29296837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2EEE4-A46C-4522-897C-7E1CF4E67747}"/>
              </a:ext>
            </a:extLst>
          </p:cNvPr>
          <p:cNvSpPr>
            <a:spLocks noGrp="1"/>
          </p:cNvSpPr>
          <p:nvPr>
            <p:ph type="title"/>
          </p:nvPr>
        </p:nvSpPr>
        <p:spPr/>
        <p:txBody>
          <a:bodyPr/>
          <a:lstStyle/>
          <a:p>
            <a:r>
              <a:rPr lang="en-US"/>
              <a:t>Previous accessibility work</a:t>
            </a:r>
          </a:p>
        </p:txBody>
      </p:sp>
      <p:sp>
        <p:nvSpPr>
          <p:cNvPr id="3" name="Text Placeholder 2">
            <a:extLst>
              <a:ext uri="{FF2B5EF4-FFF2-40B4-BE49-F238E27FC236}">
                <a16:creationId xmlns:a16="http://schemas.microsoft.com/office/drawing/2014/main" id="{18CFFD2C-42DB-469B-B74B-4A4CA0C34BCD}"/>
              </a:ext>
            </a:extLst>
          </p:cNvPr>
          <p:cNvSpPr>
            <a:spLocks noGrp="1"/>
          </p:cNvSpPr>
          <p:nvPr>
            <p:ph type="body" idx="1"/>
          </p:nvPr>
        </p:nvSpPr>
        <p:spPr>
          <a:xfrm>
            <a:off x="457199" y="1371600"/>
            <a:ext cx="11142617" cy="4937760"/>
          </a:xfrm>
        </p:spPr>
        <p:txBody>
          <a:bodyPr/>
          <a:lstStyle/>
          <a:p>
            <a:r>
              <a:rPr lang="en-US"/>
              <a:t>We previously chronicled our efforts to make all documents on onrr.gov accessible.</a:t>
            </a:r>
          </a:p>
          <a:p>
            <a:pPr lvl="1">
              <a:lnSpc>
                <a:spcPct val="100000"/>
              </a:lnSpc>
            </a:pPr>
            <a:r>
              <a:rPr lang="en-US" sz="1800"/>
              <a:t>Blog: </a:t>
            </a:r>
            <a:r>
              <a:rPr lang="en-US" sz="1800">
                <a:hlinkClick r:id="rId2"/>
              </a:rPr>
              <a:t>Document accessibility: getting from 5,000 to 0</a:t>
            </a:r>
            <a:endParaRPr lang="en-US" sz="1800"/>
          </a:p>
          <a:p>
            <a:pPr lvl="1">
              <a:lnSpc>
                <a:spcPct val="150000"/>
              </a:lnSpc>
            </a:pPr>
            <a:endParaRPr lang="en-US" sz="1800"/>
          </a:p>
          <a:p>
            <a:pPr>
              <a:lnSpc>
                <a:spcPct val="150000"/>
              </a:lnSpc>
            </a:pPr>
            <a:r>
              <a:rPr lang="en-US"/>
              <a:t>We also developed next steps for 508 compliance within ONRR.</a:t>
            </a:r>
          </a:p>
          <a:p>
            <a:pPr lvl="1">
              <a:lnSpc>
                <a:spcPct val="100000"/>
              </a:lnSpc>
            </a:pPr>
            <a:r>
              <a:rPr lang="en-US" sz="1800"/>
              <a:t>Blog: </a:t>
            </a:r>
            <a:r>
              <a:rPr lang="en-US" sz="1800">
                <a:hlinkClick r:id="rId3"/>
              </a:rPr>
              <a:t>Next steps for Section 508 compliance at the Office of Natural Resources Revenue: stakeholder interview findings</a:t>
            </a:r>
            <a:endParaRPr lang="en-US" sz="1800"/>
          </a:p>
          <a:p>
            <a:pPr lvl="1">
              <a:lnSpc>
                <a:spcPct val="100000"/>
              </a:lnSpc>
            </a:pPr>
            <a:endParaRPr lang="en-US" sz="1800"/>
          </a:p>
          <a:p>
            <a:pPr>
              <a:lnSpc>
                <a:spcPct val="100000"/>
              </a:lnSpc>
            </a:pPr>
            <a:r>
              <a:rPr lang="en-US"/>
              <a:t>Part of these next steps was to extend accessibility beyond linked documents and to the entire website.</a:t>
            </a:r>
          </a:p>
          <a:p>
            <a:endParaRPr lang="en-US"/>
          </a:p>
        </p:txBody>
      </p:sp>
      <p:sp>
        <p:nvSpPr>
          <p:cNvPr id="5" name="Slide Number Placeholder 4">
            <a:extLst>
              <a:ext uri="{FF2B5EF4-FFF2-40B4-BE49-F238E27FC236}">
                <a16:creationId xmlns:a16="http://schemas.microsoft.com/office/drawing/2014/main" id="{D645A618-7D70-49D1-8D1A-B578E0C16FB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Tree>
    <p:extLst>
      <p:ext uri="{BB962C8B-B14F-4D97-AF65-F5344CB8AC3E}">
        <p14:creationId xmlns:p14="http://schemas.microsoft.com/office/powerpoint/2010/main" val="385281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2EEE4-A46C-4522-897C-7E1CF4E67747}"/>
              </a:ext>
            </a:extLst>
          </p:cNvPr>
          <p:cNvSpPr>
            <a:spLocks noGrp="1"/>
          </p:cNvSpPr>
          <p:nvPr>
            <p:ph type="title"/>
          </p:nvPr>
        </p:nvSpPr>
        <p:spPr/>
        <p:txBody>
          <a:bodyPr/>
          <a:lstStyle/>
          <a:p>
            <a:r>
              <a:rPr lang="en-US"/>
              <a:t>So how do you make sure a website is accessible?</a:t>
            </a:r>
          </a:p>
        </p:txBody>
      </p:sp>
      <p:sp>
        <p:nvSpPr>
          <p:cNvPr id="3" name="Text Placeholder 2">
            <a:extLst>
              <a:ext uri="{FF2B5EF4-FFF2-40B4-BE49-F238E27FC236}">
                <a16:creationId xmlns:a16="http://schemas.microsoft.com/office/drawing/2014/main" id="{18CFFD2C-42DB-469B-B74B-4A4CA0C34BCD}"/>
              </a:ext>
            </a:extLst>
          </p:cNvPr>
          <p:cNvSpPr>
            <a:spLocks noGrp="1"/>
          </p:cNvSpPr>
          <p:nvPr>
            <p:ph type="body" idx="1"/>
          </p:nvPr>
        </p:nvSpPr>
        <p:spPr>
          <a:xfrm>
            <a:off x="457199" y="1371600"/>
            <a:ext cx="11142617" cy="4937760"/>
          </a:xfrm>
        </p:spPr>
        <p:txBody>
          <a:bodyPr/>
          <a:lstStyle/>
          <a:p>
            <a:pPr marL="152396" indent="0">
              <a:buNone/>
            </a:pPr>
            <a:r>
              <a:rPr lang="en-US" sz="3200"/>
              <a:t>Our version of </a:t>
            </a:r>
            <a:r>
              <a:rPr lang="en-US" sz="3200">
                <a:hlinkClick r:id="rId2"/>
              </a:rPr>
              <a:t>four-point hybrid testing</a:t>
            </a:r>
            <a:r>
              <a:rPr lang="en-US" sz="3200"/>
              <a:t>.</a:t>
            </a:r>
          </a:p>
          <a:p>
            <a:r>
              <a:rPr lang="en-US"/>
              <a:t>Original idea of four-point hybrid testing is from the Bureau of Internet Accessibility (boia.org).</a:t>
            </a:r>
          </a:p>
          <a:p>
            <a:pPr marL="50800" indent="0">
              <a:buNone/>
            </a:pPr>
            <a:endParaRPr lang="en-US"/>
          </a:p>
          <a:p>
            <a:pPr>
              <a:buFont typeface="+mj-lt"/>
              <a:buAutoNum type="arabicPeriod"/>
            </a:pPr>
            <a:r>
              <a:rPr lang="en-US"/>
              <a:t>Automated Lighthouse accessibility reports</a:t>
            </a:r>
          </a:p>
          <a:p>
            <a:pPr>
              <a:buFont typeface="+mj-lt"/>
              <a:buAutoNum type="arabicPeriod"/>
            </a:pPr>
            <a:r>
              <a:rPr lang="en-US"/>
              <a:t>Manual screen reader testing</a:t>
            </a:r>
          </a:p>
          <a:p>
            <a:pPr>
              <a:buFont typeface="+mj-lt"/>
              <a:buAutoNum type="arabicPeriod"/>
            </a:pPr>
            <a:r>
              <a:rPr lang="en-US"/>
              <a:t>Assistive technology user reviews the website</a:t>
            </a:r>
          </a:p>
          <a:p>
            <a:pPr>
              <a:buFont typeface="+mj-lt"/>
              <a:buAutoNum type="arabicPeriod"/>
            </a:pPr>
            <a:r>
              <a:rPr lang="en-US"/>
              <a:t>Iterative fixes with our developer</a:t>
            </a:r>
          </a:p>
          <a:p>
            <a:endParaRPr lang="en-US"/>
          </a:p>
        </p:txBody>
      </p:sp>
      <p:sp>
        <p:nvSpPr>
          <p:cNvPr id="5" name="Slide Number Placeholder 4">
            <a:extLst>
              <a:ext uri="{FF2B5EF4-FFF2-40B4-BE49-F238E27FC236}">
                <a16:creationId xmlns:a16="http://schemas.microsoft.com/office/drawing/2014/main" id="{D645A618-7D70-49D1-8D1A-B578E0C16FB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spTree>
    <p:extLst>
      <p:ext uri="{BB962C8B-B14F-4D97-AF65-F5344CB8AC3E}">
        <p14:creationId xmlns:p14="http://schemas.microsoft.com/office/powerpoint/2010/main" val="14549312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C4625-A73C-484C-B0EA-902D33526D43}"/>
              </a:ext>
            </a:extLst>
          </p:cNvPr>
          <p:cNvSpPr>
            <a:spLocks noGrp="1"/>
          </p:cNvSpPr>
          <p:nvPr>
            <p:ph type="title"/>
          </p:nvPr>
        </p:nvSpPr>
        <p:spPr/>
        <p:txBody>
          <a:bodyPr/>
          <a:lstStyle/>
          <a:p>
            <a:r>
              <a:rPr lang="en-US"/>
              <a:t>Step 1: automated Lighthouse accessibility reports</a:t>
            </a:r>
          </a:p>
        </p:txBody>
      </p:sp>
      <p:sp>
        <p:nvSpPr>
          <p:cNvPr id="3" name="Text Placeholder 2">
            <a:extLst>
              <a:ext uri="{FF2B5EF4-FFF2-40B4-BE49-F238E27FC236}">
                <a16:creationId xmlns:a16="http://schemas.microsoft.com/office/drawing/2014/main" id="{38A6FD0A-EC6C-4B36-A29B-AD7513904DAF}"/>
              </a:ext>
            </a:extLst>
          </p:cNvPr>
          <p:cNvSpPr>
            <a:spLocks noGrp="1"/>
          </p:cNvSpPr>
          <p:nvPr>
            <p:ph type="body" idx="1"/>
          </p:nvPr>
        </p:nvSpPr>
        <p:spPr/>
        <p:txBody>
          <a:bodyPr/>
          <a:lstStyle/>
          <a:p>
            <a:r>
              <a:rPr lang="en-US" sz="2400"/>
              <a:t>Lighthouse is located in Chrome’s developer tools.</a:t>
            </a:r>
          </a:p>
          <a:p>
            <a:r>
              <a:rPr lang="en-US" sz="2400"/>
              <a:t>We ran Lighthouse accessibility reports on every webpage of onrr.gov.</a:t>
            </a:r>
          </a:p>
          <a:p>
            <a:r>
              <a:rPr lang="en-US" sz="2400"/>
              <a:t>From the reports, we learned that some of our alt text for images and icons were not detected.</a:t>
            </a:r>
          </a:p>
          <a:p>
            <a:r>
              <a:rPr lang="en-US" sz="2400"/>
              <a:t>We fixed all the image alt text within the new CMS</a:t>
            </a:r>
            <a:r>
              <a:rPr lang="en-US"/>
              <a:t>.</a:t>
            </a:r>
          </a:p>
          <a:p>
            <a:endParaRPr lang="en-US"/>
          </a:p>
        </p:txBody>
      </p:sp>
      <p:sp>
        <p:nvSpPr>
          <p:cNvPr id="5" name="Slide Number Placeholder 4">
            <a:extLst>
              <a:ext uri="{FF2B5EF4-FFF2-40B4-BE49-F238E27FC236}">
                <a16:creationId xmlns:a16="http://schemas.microsoft.com/office/drawing/2014/main" id="{BDDF4E15-F0DC-4451-B720-F9089F51E07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pic>
        <p:nvPicPr>
          <p:cNvPr id="6" name="Picture 5" descr="Screen capture of the developer tools window, showing the Lighthouse checker. Accessibility is checked in the categories section.">
            <a:extLst>
              <a:ext uri="{FF2B5EF4-FFF2-40B4-BE49-F238E27FC236}">
                <a16:creationId xmlns:a16="http://schemas.microsoft.com/office/drawing/2014/main" id="{9AE5A2AB-DD2C-416C-8DF5-D6BEEAC2ED65}"/>
              </a:ext>
            </a:extLst>
          </p:cNvPr>
          <p:cNvPicPr>
            <a:picLocks noChangeAspect="1"/>
          </p:cNvPicPr>
          <p:nvPr/>
        </p:nvPicPr>
        <p:blipFill>
          <a:blip r:embed="rId2"/>
          <a:stretch>
            <a:fillRect/>
          </a:stretch>
        </p:blipFill>
        <p:spPr>
          <a:xfrm>
            <a:off x="6084611" y="2280285"/>
            <a:ext cx="5943600" cy="2297430"/>
          </a:xfrm>
          <a:prstGeom prst="rect">
            <a:avLst/>
          </a:prstGeom>
        </p:spPr>
      </p:pic>
    </p:spTree>
    <p:extLst>
      <p:ext uri="{BB962C8B-B14F-4D97-AF65-F5344CB8AC3E}">
        <p14:creationId xmlns:p14="http://schemas.microsoft.com/office/powerpoint/2010/main" val="1643725910"/>
      </p:ext>
    </p:extLst>
  </p:cSld>
  <p:clrMapOvr>
    <a:masterClrMapping/>
  </p:clrMapOvr>
</p:sld>
</file>

<file path=ppt/theme/theme1.xml><?xml version="1.0" encoding="utf-8"?>
<a:theme xmlns:a="http://schemas.openxmlformats.org/drawingml/2006/main" name="Master Cover Slide">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2 Presentation Template" id="{C8AFD6A6-9496-1F43-AA29-213F0FB301D6}" vid="{D8EF9E1E-396C-804D-AF33-947A141BB963}"/>
    </a:ext>
  </a:extLst>
</a:theme>
</file>

<file path=ppt/theme/theme2.xml><?xml version="1.0" encoding="utf-8"?>
<a:theme xmlns:a="http://schemas.openxmlformats.org/drawingml/2006/main" name="Content Layout">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2 Presentation Template" id="{C8AFD6A6-9496-1F43-AA29-213F0FB301D6}" vid="{73015A22-F818-EE49-AAE1-7674B948D8A0}"/>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6B730AABDB1BD4D9A9535349D5EF5B7" ma:contentTypeVersion="14" ma:contentTypeDescription="Create a new document." ma:contentTypeScope="" ma:versionID="a1058017283ffe468564d055bc020d18">
  <xsd:schema xmlns:xsd="http://www.w3.org/2001/XMLSchema" xmlns:xs="http://www.w3.org/2001/XMLSchema" xmlns:p="http://schemas.microsoft.com/office/2006/metadata/properties" xmlns:ns2="16aa3f2d-47b8-4a75-a8f5-1c0f60bcb387" xmlns:ns3="d36856fe-d4a9-4f0b-87a7-8fa063632c32" xmlns:ns4="31062a0d-ede8-4112-b4bb-00a9c1bc8e16" targetNamespace="http://schemas.microsoft.com/office/2006/metadata/properties" ma:root="true" ma:fieldsID="204794647fd202a8887b74515c675603" ns2:_="" ns3:_="" ns4:_="">
    <xsd:import namespace="16aa3f2d-47b8-4a75-a8f5-1c0f60bcb387"/>
    <xsd:import namespace="d36856fe-d4a9-4f0b-87a7-8fa063632c32"/>
    <xsd:import namespace="31062a0d-ede8-4112-b4bb-00a9c1bc8e1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ServiceLocation" minOccurs="0"/>
                <xsd:element ref="ns2:MediaLengthInSeconds"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aa3f2d-47b8-4a75-a8f5-1c0f60bcb38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9c5df3ad-b4e5-45d1-88c9-23db5f1fe618"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d36856fe-d4a9-4f0b-87a7-8fa063632c32"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1062a0d-ede8-4112-b4bb-00a9c1bc8e16"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5b91ae15-c7a4-4293-b595-6fb85f51c105}" ma:internalName="TaxCatchAll" ma:showField="CatchAllData" ma:web="d36856fe-d4a9-4f0b-87a7-8fa063632c3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16aa3f2d-47b8-4a75-a8f5-1c0f60bcb387">
      <Terms xmlns="http://schemas.microsoft.com/office/infopath/2007/PartnerControls"/>
    </lcf76f155ced4ddcb4097134ff3c332f>
    <TaxCatchAll xmlns="31062a0d-ede8-4112-b4bb-00a9c1bc8e16" xsi:nil="true"/>
  </documentManagement>
</p:properties>
</file>

<file path=customXml/itemProps1.xml><?xml version="1.0" encoding="utf-8"?>
<ds:datastoreItem xmlns:ds="http://schemas.openxmlformats.org/officeDocument/2006/customXml" ds:itemID="{B9AEBB22-3C4D-4C6F-86D9-1B13D01E306F}">
  <ds:schemaRefs>
    <ds:schemaRef ds:uri="http://schemas.microsoft.com/sharepoint/v3/contenttype/forms"/>
  </ds:schemaRefs>
</ds:datastoreItem>
</file>

<file path=customXml/itemProps2.xml><?xml version="1.0" encoding="utf-8"?>
<ds:datastoreItem xmlns:ds="http://schemas.openxmlformats.org/officeDocument/2006/customXml" ds:itemID="{F1BAE3C8-2357-484A-827B-DFA7350FDDB7}">
  <ds:schemaRefs>
    <ds:schemaRef ds:uri="16aa3f2d-47b8-4a75-a8f5-1c0f60bcb387"/>
    <ds:schemaRef ds:uri="31062a0d-ede8-4112-b4bb-00a9c1bc8e16"/>
    <ds:schemaRef ds:uri="d36856fe-d4a9-4f0b-87a7-8fa063632c3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A9A9B34-413C-4F18-98B3-06F35A122C9A}">
  <ds:schemaRefs>
    <ds:schemaRef ds:uri="16aa3f2d-47b8-4a75-a8f5-1c0f60bcb387"/>
    <ds:schemaRef ds:uri="31062a0d-ede8-4112-b4bb-00a9c1bc8e16"/>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Master Cover Slide</Template>
  <TotalTime>1</TotalTime>
  <Words>1692</Words>
  <Application>Microsoft Macintosh PowerPoint</Application>
  <PresentationFormat>Widescreen</PresentationFormat>
  <Paragraphs>171</Paragraphs>
  <Slides>23</Slides>
  <Notes>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23</vt:i4>
      </vt:variant>
    </vt:vector>
  </HeadingPairs>
  <TitlesOfParts>
    <vt:vector size="29" baseType="lpstr">
      <vt:lpstr>Arial</vt:lpstr>
      <vt:lpstr>Helvetica Neue</vt:lpstr>
      <vt:lpstr>Noto Sans Symbols</vt:lpstr>
      <vt:lpstr>Verdana</vt:lpstr>
      <vt:lpstr>Master Cover Slide</vt:lpstr>
      <vt:lpstr>Content Layout</vt:lpstr>
      <vt:lpstr>Beyond 508 Compliance:  A Four-Point Hybrid Testing Approach</vt:lpstr>
      <vt:lpstr>Who we are: Open Data, Design, and Development (ODDD)</vt:lpstr>
      <vt:lpstr>Background – ODDD beginnings</vt:lpstr>
      <vt:lpstr>Background – onrr.gov redesign</vt:lpstr>
      <vt:lpstr>Old website homepage</vt:lpstr>
      <vt:lpstr>New website homepage</vt:lpstr>
      <vt:lpstr>Previous accessibility work</vt:lpstr>
      <vt:lpstr>So how do you make sure a website is accessible?</vt:lpstr>
      <vt:lpstr>Step 1: automated Lighthouse accessibility reports</vt:lpstr>
      <vt:lpstr>Step 1: automated Lighthouse accessibility reports (cont.)</vt:lpstr>
      <vt:lpstr>Step 2: manual screen reader testing</vt:lpstr>
      <vt:lpstr>Step 2: manual screen reader testing (cont.)</vt:lpstr>
      <vt:lpstr>Step 2: manual screen reader testing (issue #1)</vt:lpstr>
      <vt:lpstr>Step 2: manual screen reader testing (issue #2)</vt:lpstr>
      <vt:lpstr>Step 2: manual screen reader testing (issue #3)</vt:lpstr>
      <vt:lpstr>Step 2: manual screen reader testing (decisions)</vt:lpstr>
      <vt:lpstr>Step 3: assistive technology user reviews the website</vt:lpstr>
      <vt:lpstr>Step 3: assistive technology user reviews the website (developer fixes)</vt:lpstr>
      <vt:lpstr>Step 3: assistive technology user reviews the website (results)</vt:lpstr>
      <vt:lpstr>Step 4: iterative fixes with our developer</vt:lpstr>
      <vt:lpstr>Step 4: iterative fixes with our developer (cont.)</vt:lpstr>
      <vt:lpstr>Next steps</vt:lpstr>
      <vt:lpstr>Thank you! Questions?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Beyond 508 Compliance: A Four-Point Hybrid Testing Approach</dc:title>
  <dc:subject/>
  <dc:creator/>
  <cp:keywords/>
  <dc:description/>
  <cp:lastModifiedBy>Michael Horton</cp:lastModifiedBy>
  <cp:revision>4</cp:revision>
  <dcterms:created xsi:type="dcterms:W3CDTF">2022-08-30T12:32:18Z</dcterms:created>
  <dcterms:modified xsi:type="dcterms:W3CDTF">2022-10-06T19:55:28Z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y fmtid="{D5CDD505-2E9C-101B-9397-08002B2CF9AE}" pid="3" name="ContentTypeId">
    <vt:lpwstr>0x01010076B730AABDB1BD4D9A9535349D5EF5B7</vt:lpwstr>
  </property>
  <property fmtid="{D5CDD505-2E9C-101B-9397-08002B2CF9AE}" pid="4" name="MediaServiceImageTags">
    <vt:lpwstr/>
  </property>
</Properties>
</file>

<file path=docProps/thumbnail.jpeg>
</file>